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96" r:id="rId2"/>
    <p:sldId id="268" r:id="rId3"/>
    <p:sldId id="307" r:id="rId4"/>
    <p:sldId id="297" r:id="rId5"/>
    <p:sldId id="298" r:id="rId6"/>
    <p:sldId id="299" r:id="rId7"/>
    <p:sldId id="300" r:id="rId8"/>
    <p:sldId id="301" r:id="rId9"/>
    <p:sldId id="302" r:id="rId10"/>
    <p:sldId id="305" r:id="rId11"/>
    <p:sldId id="316" r:id="rId12"/>
    <p:sldId id="317" r:id="rId13"/>
    <p:sldId id="303" r:id="rId14"/>
    <p:sldId id="304" r:id="rId15"/>
    <p:sldId id="306" r:id="rId16"/>
    <p:sldId id="313" r:id="rId17"/>
    <p:sldId id="311" r:id="rId18"/>
    <p:sldId id="312" r:id="rId19"/>
    <p:sldId id="314" r:id="rId20"/>
    <p:sldId id="315" r:id="rId21"/>
    <p:sldId id="308" r:id="rId22"/>
    <p:sldId id="309" r:id="rId23"/>
    <p:sldId id="310" r:id="rId24"/>
    <p:sldId id="28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a Godinho" initials="AG" lastIdx="1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86"/>
  </p:normalViewPr>
  <p:slideViewPr>
    <p:cSldViewPr snapToGrid="0" snapToObjects="1">
      <p:cViewPr varScale="1">
        <p:scale>
          <a:sx n="74" d="100"/>
          <a:sy n="74" d="100"/>
        </p:scale>
        <p:origin x="211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145" d="100"/>
          <a:sy n="145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CB0CAB-A528-CD45-8F12-922B94DEC1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7AD8C8-453F-104C-B81F-526301CF40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72EAA-2733-D14F-950A-8F424038586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EBBD38-63DF-604F-9396-6BB8561251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48731-E0D0-B242-9967-4E9E135D8D3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9750F-00B8-E148-9878-D197EE9CB8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004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5:58.6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35,'42'-2,"73"-13,-73 8,74-3,589 11,-487 16,-53-1,-118-14,68 13,30 1,-82-15,-26-2,0 3,0 1,56 11,-47-6,1-2,0-2,0-2,60-6,-2 2,323 2,-414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10.89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0,'1172'0,"-1157"1,0 1,0 0,0 1,17 6,-16-4,-1-1,1-1,26 2,-29-5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15.42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1,'496'0,"-470"1,0 2,44 9,-44-6,0-1,45 1,63 9,-120-14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19.1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43,'35'-1,"0"-3,36-7,-36 4,-1 2,43 0,1187 5,-1221-6,-32 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20.71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3,'130'-2,"136"5,-167 14,-81-15,32 5,63 0,-99-8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23.43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2,'102'-2,"110"5,-186 0,-1 2,36 11,-38-9,0-1,1-1,25 2,-36-6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24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37,'0'-2,"1"1,0 0,0-1,0 1,0 0,0 0,0 0,0 0,0 0,0 0,0 0,1 0,-1 0,0 0,1 1,-1-1,1 0,-1 1,1-1,2 1,32-10,1 6,-1 1,67 5,-28 0,-60-1,0 1,0 0,-1 1,1 1,26 10,25 6,-52-17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25.4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1,'528'0,"-513"0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6:04.3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3,'239'-3,"265"6,-435 3,95 21,-106-15,0-3,107 4,455-15,-336 3,-270-1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6:06.97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1,'653'29,"-393"-7,23 3,-131-15,-116-10,0 2,0 1,0 2,40 10,-20-3,0-2,1-3,67 1,-121-8,228 0,-217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6:10.04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2,'40'0,"17"-2,0 3,-1 3,105 20,-77-13,-63-9,1 0,26 8,16 3,-50-12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6:10.39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1,'3'0,"3"0,4 0,3 0,2 0,-1 2,-1 2,-2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6:12.6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1,'1799'0,"-1785"0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03.5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38,'45'0,"-1"-2,53-9,15 2,-13 2,-33 1,0 3,67 6,-19-1,232-2,-332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06.31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0,'179'14,"-174"-13,25 3,-1 2,0 1,52 20,-67-23,1-1,-1-1,0 0,0-1,1-1,24-1,-20 0,0 1,36 4,-3 3,62 0,-65-5,79 13,-96-10,0-2,44-1,10 0,-27 6,28 1,-38-9,84 12,-77-7,0-2,64-5,-22 0,-84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6-12T14:07:08.46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17,'274'-17,"475"18,-704 1,71 12,-72-7,80 3,-57-11,98 2,-109 6,36 2,74-9,-152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DD062E-52F7-A14D-A443-1F3854784447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0EE9E-52B8-AA4F-8DD5-ED0FB4E5C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29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5FC4307-AADB-BE47-352D-8E9764B340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42542" y="2075542"/>
            <a:ext cx="2706915" cy="270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05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9" y="373593"/>
            <a:ext cx="5616574" cy="1065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598658"/>
            <a:ext cx="5616575" cy="460851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4588863-2E7B-784C-BD2D-8C3D0E7E1D8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67438" y="0"/>
            <a:ext cx="6024562" cy="6317986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81A2-06D5-5F4B-9504-4CD77560E6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9A83A09-9AFD-C14A-9C29-D6392D85326F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7B2A-B53F-3C4D-BD2B-2DAF3F47C0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D1311B-199C-CA4B-81C4-F7ADC1D997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71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2 Picture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9" y="373593"/>
            <a:ext cx="11376024" cy="1065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598658"/>
            <a:ext cx="5616575" cy="460851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lnSpc>
                <a:spcPct val="10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81A2-06D5-5F4B-9504-4CD77560E6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8AD99CC-CC35-2540-9734-9D7F73E48FC4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7B2A-B53F-3C4D-BD2B-2DAF3F47C0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D1311B-199C-CA4B-81C4-F7ADC1D997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47B07ADD-2F17-5640-985B-72FA646913F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167438" y="1592263"/>
            <a:ext cx="5616575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2" name="Picture Placeholder 5">
            <a:extLst>
              <a:ext uri="{FF2B5EF4-FFF2-40B4-BE49-F238E27FC236}">
                <a16:creationId xmlns:a16="http://schemas.microsoft.com/office/drawing/2014/main" id="{AB41C95B-0CD0-B44F-9130-66CCD53B86B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167438" y="3969703"/>
            <a:ext cx="5616575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036724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9" y="373593"/>
            <a:ext cx="11376024" cy="1065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598658"/>
            <a:ext cx="3708401" cy="4608512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lnSpc>
                <a:spcPct val="120000"/>
              </a:lnSpc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981A2-06D5-5F4B-9504-4CD77560E60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1BD7848-FBB4-4345-AA38-AE81003E421D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7B2A-B53F-3C4D-BD2B-2DAF3F47C0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DD1311B-199C-CA4B-81C4-F7ADC1D997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255B7D9F-7313-2F46-8079-FEA6DAA0CF2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75613" y="1592263"/>
            <a:ext cx="3708400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AECDCA30-A5C6-3549-9DAD-01819664F15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124681" y="3969703"/>
            <a:ext cx="3659332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0332EED6-F049-354D-90C1-2CDBDFEB153D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59263" y="1592263"/>
            <a:ext cx="3659332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A46E76A3-B525-534D-9396-8E4D08F06F6A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59263" y="3978015"/>
            <a:ext cx="3659332" cy="2232025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407050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s and 2 Picture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5616575" cy="668337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04966"/>
            <a:ext cx="5616600" cy="655634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125C7E-94FD-9B43-A74A-5A12DA74F2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988" y="2420938"/>
            <a:ext cx="5616575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B0609-1753-094D-A27B-B1604B6E44F9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386B3FD-B4E3-E84D-B775-AF72F11FC408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80C24-4584-494A-B2E2-7C02911E02E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9BEDBAA-E014-4E48-AA09-5D0DC18C0C7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5BE112-10C7-F548-91D2-DD3128654F3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72200" y="2420938"/>
            <a:ext cx="5616575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GB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845831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3708401" cy="668337"/>
          </a:xfrm>
        </p:spPr>
        <p:txBody>
          <a:bodyPr anchor="t" anchorCtr="0"/>
          <a:lstStyle>
            <a:lvl1pPr marL="0" indent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  <a:defRPr sz="21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75612" y="1604966"/>
            <a:ext cx="3713187" cy="655634"/>
          </a:xfrm>
        </p:spPr>
        <p:txBody>
          <a:bodyPr anchor="t" anchorCtr="0"/>
          <a:lstStyle>
            <a:lvl1pPr marL="0" indent="0">
              <a:spcBef>
                <a:spcPts val="400"/>
              </a:spcBef>
              <a:spcAft>
                <a:spcPts val="0"/>
              </a:spcAft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125C7E-94FD-9B43-A74A-5A12DA74F2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989" y="2420938"/>
            <a:ext cx="3708400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C779F7E-9707-2542-A19F-DD09A53038A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5613" y="2416175"/>
            <a:ext cx="3713187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b="1"/>
            </a:lvl1pPr>
          </a:lstStyle>
          <a:p>
            <a:r>
              <a:rPr lang="en-US"/>
              <a:t>Drag and Drop picture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494478-3D3E-894B-9652-AD035750548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53846" y="1601227"/>
            <a:ext cx="3708401" cy="668337"/>
          </a:xfrm>
        </p:spPr>
        <p:txBody>
          <a:bodyPr anchor="t" anchorCtr="0"/>
          <a:lstStyle>
            <a:lvl1pPr marL="0" indent="0">
              <a:spcBef>
                <a:spcPts val="400"/>
              </a:spcBef>
              <a:spcAft>
                <a:spcPts val="0"/>
              </a:spcAft>
              <a:buNone/>
              <a:defRPr sz="21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F540559-B2D9-2E46-A3D6-32F0B01F69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253848" y="2429902"/>
            <a:ext cx="3708400" cy="377983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D2BF-D955-984C-BC88-5F6A8BCB9E7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6F10010C-F6F0-144E-BAF3-A429F55C618E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C0286-4FA5-DB4D-961C-C9035150A22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A103EE-A109-9549-821B-7193CDF3E1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835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ictures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494478-3D3E-894B-9652-AD035750548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116386" y="1601376"/>
            <a:ext cx="3960000" cy="1131215"/>
          </a:xfrm>
          <a:solidFill>
            <a:schemeClr val="tx1"/>
          </a:solidFill>
          <a:ln>
            <a:noFill/>
          </a:ln>
        </p:spPr>
        <p:txBody>
          <a:bodyPr lIns="36000" tIns="36000" rIns="36000" bIns="36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CF540559-B2D9-2E46-A3D6-32F0B01F69A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16386" y="2732442"/>
            <a:ext cx="3959225" cy="347729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5D2BF-D955-984C-BC88-5F6A8BCB9E71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8FB9380C-4B51-7241-B1C5-FEB689A995C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C0286-4FA5-DB4D-961C-C9035150A22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D3A103EE-A109-9549-821B-7193CDF3E1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0E95B09-A858-4A4A-B159-8C5B917D41E5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275" y="5078524"/>
            <a:ext cx="3960000" cy="1131215"/>
          </a:xfrm>
          <a:solidFill>
            <a:schemeClr val="tx1"/>
          </a:solidFill>
          <a:ln>
            <a:noFill/>
          </a:ln>
        </p:spPr>
        <p:txBody>
          <a:bodyPr lIns="36000" tIns="36000" rIns="36000" bIns="36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2FF76D54-8841-EA4B-B514-DFCE90D05C8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050" y="1601376"/>
            <a:ext cx="3959225" cy="347729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ED6363A-4107-5A4F-9E1E-0E88F802ABE9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xfrm>
            <a:off x="8232388" y="5078524"/>
            <a:ext cx="3960000" cy="1131215"/>
          </a:xfrm>
          <a:solidFill>
            <a:schemeClr val="tx1"/>
          </a:solidFill>
          <a:ln>
            <a:noFill/>
          </a:ln>
        </p:spPr>
        <p:txBody>
          <a:bodyPr lIns="36000" tIns="36000" rIns="36000" bIns="36000" anchor="ctr" anchorCtr="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1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1039F33-9CD5-004A-9F94-52D16B2EB081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32388" y="1601376"/>
            <a:ext cx="3959225" cy="3477297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35502073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Horizontal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125C7E-94FD-9B43-A74A-5A12DA74F2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12776" y="1592263"/>
            <a:ext cx="11376024" cy="2563906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7AFC8C-E604-7447-B130-D845972B5A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9" y="4294188"/>
            <a:ext cx="3708400" cy="190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33DD4F-F84F-4A45-A378-099F8963A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7201" y="4294188"/>
            <a:ext cx="3665537" cy="190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3D880-B3D6-7548-AFF1-D644AAD7B36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B12E276-0EB9-0B47-B368-FA480A6A2BED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87D45-A6BD-6040-8ECE-F9608F53134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D3D89-638E-6949-858F-F83F83B33D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3085A2-8BF3-9742-B023-7524E7B1C8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85668" y="4294188"/>
            <a:ext cx="3703132" cy="1906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5685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Horizontal and text in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C125C7E-94FD-9B43-A74A-5A12DA74F2D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592263"/>
            <a:ext cx="12192000" cy="2945870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7AFC8C-E604-7447-B130-D845972B5A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9" y="4294188"/>
            <a:ext cx="3708400" cy="1906587"/>
          </a:xfrm>
          <a:solidFill>
            <a:schemeClr val="tx1"/>
          </a:solidFill>
        </p:spPr>
        <p:txBody>
          <a:bodyPr tIns="72000"/>
          <a:lstStyle>
            <a:lvl1pPr algn="ctr">
              <a:defRPr>
                <a:solidFill>
                  <a:schemeClr val="bg2"/>
                </a:solidFill>
              </a:defRPr>
            </a:lvl1pPr>
            <a:lvl2pPr algn="ctr">
              <a:defRPr>
                <a:solidFill>
                  <a:schemeClr val="bg2"/>
                </a:solidFill>
              </a:defRPr>
            </a:lvl2pPr>
            <a:lvl3pPr algn="ctr"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3933DD4F-F84F-4A45-A378-099F8963A5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67201" y="4294188"/>
            <a:ext cx="3665537" cy="1906587"/>
          </a:xfrm>
          <a:solidFill>
            <a:schemeClr val="tx1"/>
          </a:solidFill>
        </p:spPr>
        <p:txBody>
          <a:bodyPr tIns="72000"/>
          <a:lstStyle>
            <a:lvl1pPr algn="ctr">
              <a:defRPr>
                <a:solidFill>
                  <a:schemeClr val="bg2"/>
                </a:solidFill>
              </a:defRPr>
            </a:lvl1pPr>
            <a:lvl2pPr algn="ctr">
              <a:defRPr>
                <a:solidFill>
                  <a:schemeClr val="bg2"/>
                </a:solidFill>
              </a:defRPr>
            </a:lvl2pPr>
            <a:lvl3pPr algn="ctr"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23D880-B3D6-7548-AFF1-D644AAD7B36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7E56C087-DF20-6544-90B6-C842B78D52E8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87D45-A6BD-6040-8ECE-F9608F53134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1D3D89-638E-6949-858F-F83F83B33D2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6A3085A2-8BF3-9742-B023-7524E7B1C8E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85668" y="4294188"/>
            <a:ext cx="3703132" cy="1906587"/>
          </a:xfrm>
          <a:solidFill>
            <a:schemeClr val="tx1"/>
          </a:solidFill>
        </p:spPr>
        <p:txBody>
          <a:bodyPr tIns="72000"/>
          <a:lstStyle>
            <a:lvl1pPr algn="ctr">
              <a:defRPr>
                <a:solidFill>
                  <a:schemeClr val="bg2"/>
                </a:solidFill>
              </a:defRPr>
            </a:lvl1pPr>
            <a:lvl2pPr algn="ctr">
              <a:defRPr>
                <a:solidFill>
                  <a:schemeClr val="bg2"/>
                </a:solidFill>
              </a:defRPr>
            </a:lvl2pPr>
            <a:lvl3pPr algn="ctr">
              <a:defRPr>
                <a:solidFill>
                  <a:schemeClr val="bg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783906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>
          <p15:clr>
            <a:srgbClr val="FBAE40"/>
          </p15:clr>
        </p15:guide>
        <p15:guide id="2" orient="horz" pos="1525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7" y="1709738"/>
            <a:ext cx="11376025" cy="2852737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7" y="4589463"/>
            <a:ext cx="1137602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FFEBF6-CE90-CC4E-8695-4D9E4AF1C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E68DD-2BC1-C446-ADB7-76A3823DB7E7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6BCDCA-F2B2-9249-AB85-06169E64A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B4A1B0-EF49-4F43-ACA9-49641973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3233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F8F7083-D188-D543-8008-F25F138E9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C38F0-58D5-7848-A9A4-32D0F73A6EDD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A980EB7-C2CB-9D4D-8C5E-3EB093178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F74050C-1801-2345-9DC3-F06B163A2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70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61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9B3E2A-0B0F-434E-B8B5-23D05F72C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309E1-6519-4041-842E-5879904EEBF6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CECA80-B569-3D47-B163-138B2BA81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D8CA65-7C13-A442-AF74-D3BBDBCB2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251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63763-5414-8544-AF6D-F8D5C9B11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69761-F68E-3B41-BA03-528973F27F26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18A5D0-906E-0046-B0F3-96283308C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4B140E-F283-BD43-9D8C-905BDA421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43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059AC4-96B9-704B-82C7-32D5BEFF3254}"/>
              </a:ext>
            </a:extLst>
          </p:cNvPr>
          <p:cNvSpPr txBox="1"/>
          <p:nvPr userDrawn="1"/>
        </p:nvSpPr>
        <p:spPr>
          <a:xfrm>
            <a:off x="407988" y="6196406"/>
            <a:ext cx="1137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0" lang="fr-CH" dirty="0" err="1"/>
              <a:t>home.cern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5196E8-CA32-8449-8B2F-F83D475BC1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558632" y="4869770"/>
            <a:ext cx="1074737" cy="107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873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2" descr="logooutline.eps">
            <a:extLst>
              <a:ext uri="{FF2B5EF4-FFF2-40B4-BE49-F238E27FC236}">
                <a16:creationId xmlns:a16="http://schemas.microsoft.com/office/drawing/2014/main" id="{ED75A508-7D60-F841-B3C4-7CB2A400A8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130" y="710117"/>
            <a:ext cx="1990424" cy="197042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6F8ADC9-30DB-1243-8F69-09A7AAEA84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7987" y="3429000"/>
            <a:ext cx="11376025" cy="2153265"/>
          </a:xfrm>
        </p:spPr>
        <p:txBody>
          <a:bodyPr anchor="t" anchorCtr="0"/>
          <a:lstStyle>
            <a:lvl1pPr algn="l">
              <a:defRPr sz="5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D56D6D28-7860-E045-9091-E722B9476D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988" y="5650824"/>
            <a:ext cx="11376026" cy="549951"/>
          </a:xfrm>
        </p:spPr>
        <p:txBody>
          <a:bodyPr>
            <a:noAutofit/>
          </a:bodyPr>
          <a:lstStyle>
            <a:lvl1pPr marL="0" indent="0" algn="l">
              <a:buNone/>
              <a:defRPr sz="1700" b="1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3B4A7CD-041C-B2EA-8B83-3451E07EC5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52224" y="714489"/>
            <a:ext cx="2059046" cy="205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894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 marL="324000" indent="-324000">
              <a:buFont typeface="Arial" charset="0"/>
              <a:buChar char="•"/>
              <a:tabLst/>
              <a:defRPr sz="1800">
                <a:solidFill>
                  <a:schemeClr val="tx2"/>
                </a:solidFill>
              </a:defRPr>
            </a:lvl2pPr>
            <a:lvl3pPr marL="648000" indent="-324000">
              <a:buSzPct val="100000"/>
              <a:buFont typeface="Arial" panose="020B0604020202020204" pitchFamily="34" charset="0"/>
              <a:buChar char="•"/>
              <a:tabLst/>
              <a:defRPr>
                <a:solidFill>
                  <a:schemeClr val="tx2"/>
                </a:solidFill>
              </a:defRPr>
            </a:lvl3pPr>
            <a:lvl4pPr marL="972000" indent="-324000">
              <a:buSzPct val="100000"/>
              <a:buFont typeface="Arial" charset="0"/>
              <a:buChar char="•"/>
              <a:tabLst/>
              <a:defRPr>
                <a:solidFill>
                  <a:schemeClr val="tx2"/>
                </a:solidFill>
              </a:defRPr>
            </a:lvl4pPr>
            <a:lvl5pPr marL="2057400" indent="-228600">
              <a:buSzPct val="100000"/>
              <a:buFont typeface="Arial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D6D585-D452-F44C-919B-4BD50B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6E7441-B772-D048-9C1B-F8600B03CAE1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67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Arial" panose="020B0604020202020204" pitchFamily="34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 marL="628650" indent="-261938">
              <a:buFont typeface="Arial" panose="020B0604020202020204" pitchFamily="34" charset="0"/>
              <a:buChar char="•"/>
              <a:tabLst/>
              <a:defRPr sz="1800">
                <a:solidFill>
                  <a:schemeClr val="tx2">
                    <a:lumMod val="50000"/>
                  </a:schemeClr>
                </a:solidFill>
              </a:defRPr>
            </a:lvl2pPr>
            <a:lvl3pPr marL="889000" indent="-260350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tx2">
                    <a:lumMod val="50000"/>
                  </a:schemeClr>
                </a:solidFill>
              </a:defRPr>
            </a:lvl3pPr>
            <a:lvl4pPr marL="1209675" indent="-269875">
              <a:buSzPct val="100000"/>
              <a:buFont typeface="Arial" panose="020B0604020202020204" pitchFamily="34" charset="0"/>
              <a:buChar char="•"/>
              <a:tabLst/>
              <a:defRPr sz="1600">
                <a:solidFill>
                  <a:schemeClr val="tx2">
                    <a:lumMod val="50000"/>
                  </a:schemeClr>
                </a:solidFill>
              </a:defRPr>
            </a:lvl4pPr>
            <a:lvl5pPr marL="2057400" indent="-228600">
              <a:buSzPct val="100000"/>
              <a:buFont typeface="Arial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ED6D585-D452-F44C-919B-4BD50B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1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ED6D585-D452-F44C-919B-4BD50B66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23E4A-8068-0C49-BC04-63A2AAFFE1E4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CBAAC3B-64E8-6A4D-B184-3057E6D0D0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988" y="1439863"/>
            <a:ext cx="11376025" cy="4760912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</p:spTree>
    <p:extLst>
      <p:ext uri="{BB962C8B-B14F-4D97-AF65-F5344CB8AC3E}">
        <p14:creationId xmlns:p14="http://schemas.microsoft.com/office/powerpoint/2010/main" val="2913320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01A8103C-80BA-7941-AEF5-FB81302B57A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5266"/>
            <a:ext cx="12192000" cy="6351588"/>
          </a:xfrm>
          <a:pattFill prst="lgCheck">
            <a:fgClr>
              <a:schemeClr val="accent4"/>
            </a:fgClr>
            <a:bgClr>
              <a:schemeClr val="bg1"/>
            </a:bgClr>
          </a:pattFill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dirty="0"/>
              <a:t>Drag and drop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5612" y="-27752"/>
            <a:ext cx="4116387" cy="637082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>
              <a:defRPr sz="2800">
                <a:solidFill>
                  <a:schemeClr val="bg1"/>
                </a:solidFill>
              </a:defRPr>
            </a:lvl1pPr>
            <a:lvl2pPr marL="324000" indent="-324000">
              <a:buFont typeface="Arial" charset="0"/>
              <a:buChar char="•"/>
              <a:tabLst/>
              <a:defRPr sz="2100">
                <a:solidFill>
                  <a:schemeClr val="bg1"/>
                </a:solidFill>
              </a:defRPr>
            </a:lvl2pPr>
            <a:lvl3pPr marL="648000" indent="-324000">
              <a:buSzPct val="100000"/>
              <a:buFont typeface="Arial" panose="020B0604020202020204" pitchFamily="34" charset="0"/>
              <a:buChar char="•"/>
              <a:tabLst/>
              <a:defRPr sz="1800">
                <a:solidFill>
                  <a:schemeClr val="bg1"/>
                </a:solidFill>
              </a:defRPr>
            </a:lvl3pPr>
            <a:lvl4pPr marL="972000" indent="-324000">
              <a:buSzPct val="100000"/>
              <a:buFont typeface="Arial" charset="0"/>
              <a:buChar char="•"/>
              <a:tabLst/>
              <a:defRPr>
                <a:solidFill>
                  <a:schemeClr val="bg1"/>
                </a:solidFill>
              </a:defRPr>
            </a:lvl4pPr>
            <a:lvl5pPr marL="2057400" indent="-228600">
              <a:buSzPct val="100000"/>
              <a:buFont typeface="Arial" charset="0"/>
              <a:buChar char="•"/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B478EFE-6141-4244-92ED-79EEE9222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162F9-973D-F640-93B7-064AFF6A55AE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FF044A7-6055-B744-AD25-E9D675BBE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72E3875-F7E3-A247-8E75-A4EC4E79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0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7987" y="1592264"/>
            <a:ext cx="5616575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592264"/>
            <a:ext cx="5611813" cy="4608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3A8A69A-7619-C44B-A930-6AC38A3F8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C9978-A0B0-5D47-B017-3DE9DCAF3819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9B55D6E3-4871-704B-B795-99BD30EAB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EE4B464-E744-A34F-B223-6B554979B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222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 and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988" y="365125"/>
            <a:ext cx="11380812" cy="10842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5616575" cy="668337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987" y="2427287"/>
            <a:ext cx="5616575" cy="3762376"/>
          </a:xfrm>
        </p:spPr>
        <p:txBody>
          <a:bodyPr/>
          <a:lstStyle>
            <a:lvl1pPr marL="324000" indent="-3240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04966"/>
            <a:ext cx="5616600" cy="655634"/>
          </a:xfrm>
        </p:spPr>
        <p:txBody>
          <a:bodyPr anchor="t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27287"/>
            <a:ext cx="5611813" cy="3762376"/>
          </a:xfrm>
        </p:spPr>
        <p:txBody>
          <a:bodyPr/>
          <a:lstStyle>
            <a:lvl1pPr marL="324000" indent="-324000"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0B511762-E0C9-6C4A-9015-D9D3D4FF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A14D2-5EA4-D441-9B05-EA6BE2669C71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2689900-D127-9840-8E06-B694B9FE1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Presenter | Presentation Title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398DFD-572D-D549-8BBF-A86A1DFF0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0861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34" userDrawn="1">
          <p15:clr>
            <a:srgbClr val="FBAE40"/>
          </p15:clr>
        </p15:guide>
        <p15:guide id="2" orient="horz" pos="1525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7988" y="373593"/>
            <a:ext cx="11376025" cy="106574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989" y="1592263"/>
            <a:ext cx="11376024" cy="46085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01915" y="6424993"/>
            <a:ext cx="1773923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FCF6715-A2B5-A045-B72C-B503686710DB}" type="datetime3">
              <a:rPr lang="en-US" smtClean="0"/>
              <a:pPr/>
              <a:t>16 May 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07546" y="6424993"/>
            <a:ext cx="681254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5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Slide </a:t>
            </a:r>
            <a:fld id="{36B5EA5A-BC32-A742-B11B-8E7414D5B53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AB22024-69B4-1F4F-8860-CB954517F6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5352" y="6424993"/>
            <a:ext cx="678738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Presenter | Presentation Title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C7B0EED-0D00-C37F-0787-98F0B94C9550}"/>
              </a:ext>
            </a:extLst>
          </p:cNvPr>
          <p:cNvCxnSpPr>
            <a:cxnSpLocks/>
          </p:cNvCxnSpPr>
          <p:nvPr userDrawn="1"/>
        </p:nvCxnSpPr>
        <p:spPr>
          <a:xfrm>
            <a:off x="404070" y="6370802"/>
            <a:ext cx="11379943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82929EC-EE14-2FC5-158D-B07C2EFC934B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404070" y="6439074"/>
            <a:ext cx="352448" cy="34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69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62" r:id="rId3"/>
    <p:sldLayoutId id="2147483650" r:id="rId4"/>
    <p:sldLayoutId id="2147483665" r:id="rId5"/>
    <p:sldLayoutId id="2147483668" r:id="rId6"/>
    <p:sldLayoutId id="2147483674" r:id="rId7"/>
    <p:sldLayoutId id="2147483652" r:id="rId8"/>
    <p:sldLayoutId id="2147483653" r:id="rId9"/>
    <p:sldLayoutId id="2147483661" r:id="rId10"/>
    <p:sldLayoutId id="2147483666" r:id="rId11"/>
    <p:sldLayoutId id="2147483667" r:id="rId12"/>
    <p:sldLayoutId id="2147483658" r:id="rId13"/>
    <p:sldLayoutId id="2147483659" r:id="rId14"/>
    <p:sldLayoutId id="2147483673" r:id="rId15"/>
    <p:sldLayoutId id="2147483660" r:id="rId16"/>
    <p:sldLayoutId id="2147483671" r:id="rId17"/>
    <p:sldLayoutId id="2147483651" r:id="rId18"/>
    <p:sldLayoutId id="2147483654" r:id="rId19"/>
    <p:sldLayoutId id="2147483669" r:id="rId20"/>
    <p:sldLayoutId id="2147483655" r:id="rId2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Font typeface="Arial"/>
        <a:buNone/>
        <a:tabLst/>
        <a:defRPr sz="2100" b="1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1pPr>
      <a:lvl2pPr marL="32385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charset="0"/>
        <a:buChar char="•"/>
        <a:tabLst/>
        <a:defRPr sz="18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2pPr>
      <a:lvl3pPr marL="64800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tabLst/>
        <a:defRPr sz="17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3pPr>
      <a:lvl4pPr marL="972000" indent="-3240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Font typeface="Arial" panose="020B0604020202020204" pitchFamily="34" charset="0"/>
        <a:buChar char="•"/>
        <a:tabLst/>
        <a:defRPr sz="1600" kern="1200">
          <a:solidFill>
            <a:schemeClr val="tx2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7423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pos="3795" userDrawn="1">
          <p15:clr>
            <a:srgbClr val="F26B43"/>
          </p15:clr>
        </p15:guide>
        <p15:guide id="7" pos="3885" userDrawn="1">
          <p15:clr>
            <a:srgbClr val="F26B43"/>
          </p15:clr>
        </p15:guide>
        <p15:guide id="8" pos="5087" userDrawn="1">
          <p15:clr>
            <a:srgbClr val="F26B43"/>
          </p15:clr>
        </p15:guide>
        <p15:guide id="9" pos="4997" userDrawn="1">
          <p15:clr>
            <a:srgbClr val="F26B43"/>
          </p15:clr>
        </p15:guide>
        <p15:guide id="10" pos="2683" userDrawn="1">
          <p15:clr>
            <a:srgbClr val="F26B43"/>
          </p15:clr>
        </p15:guide>
        <p15:guide id="11" pos="2593" userDrawn="1">
          <p15:clr>
            <a:srgbClr val="F26B43"/>
          </p15:clr>
        </p15:guide>
        <p15:guide id="12" orient="horz" pos="3906" userDrawn="1">
          <p15:clr>
            <a:srgbClr val="F26B43"/>
          </p15:clr>
        </p15:guide>
        <p15:guide id="13" orient="horz" pos="2409" userDrawn="1">
          <p15:clr>
            <a:srgbClr val="F26B43"/>
          </p15:clr>
        </p15:guide>
        <p15:guide id="14" orient="horz" pos="913" userDrawn="1">
          <p15:clr>
            <a:srgbClr val="F26B43"/>
          </p15:clr>
        </p15:guide>
        <p15:guide id="15" orient="horz" pos="1003" userDrawn="1">
          <p15:clr>
            <a:srgbClr val="F26B43"/>
          </p15:clr>
        </p15:guide>
        <p15:guide id="16" orient="horz" pos="2500" userDrawn="1">
          <p15:clr>
            <a:srgbClr val="F26B43"/>
          </p15:clr>
        </p15:guide>
        <p15:guide id="17" pos="6312" userDrawn="1">
          <p15:clr>
            <a:srgbClr val="F26B43"/>
          </p15:clr>
        </p15:guide>
        <p15:guide id="18" pos="62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customXml" Target="../ink/ink6.xml"/><Relationship Id="rId26" Type="http://schemas.openxmlformats.org/officeDocument/2006/relationships/customXml" Target="../ink/ink10.xml"/><Relationship Id="rId39" Type="http://schemas.openxmlformats.org/officeDocument/2006/relationships/image" Target="../media/image36.png"/><Relationship Id="rId21" Type="http://schemas.openxmlformats.org/officeDocument/2006/relationships/image" Target="../media/image27.png"/><Relationship Id="rId34" Type="http://schemas.openxmlformats.org/officeDocument/2006/relationships/customXml" Target="../ink/ink14.xml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17" Type="http://schemas.openxmlformats.org/officeDocument/2006/relationships/image" Target="../media/image25.png"/><Relationship Id="rId25" Type="http://schemas.openxmlformats.org/officeDocument/2006/relationships/image" Target="../media/image29.png"/><Relationship Id="rId33" Type="http://schemas.openxmlformats.org/officeDocument/2006/relationships/image" Target="../media/image33.png"/><Relationship Id="rId38" Type="http://schemas.openxmlformats.org/officeDocument/2006/relationships/customXml" Target="../ink/ink16.xml"/><Relationship Id="rId2" Type="http://schemas.openxmlformats.org/officeDocument/2006/relationships/hyperlink" Target="obsidian://open/?vault=_CERN_PARA&amp;file=3_RESOURCES%2FCircuits_and_components%2FAmplifiers%2FGeneral%20questions%20on%20amplifiers" TargetMode="Externa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2.png"/><Relationship Id="rId24" Type="http://schemas.openxmlformats.org/officeDocument/2006/relationships/customXml" Target="../ink/ink9.xml"/><Relationship Id="rId32" Type="http://schemas.openxmlformats.org/officeDocument/2006/relationships/customXml" Target="../ink/ink13.xml"/><Relationship Id="rId37" Type="http://schemas.openxmlformats.org/officeDocument/2006/relationships/image" Target="../media/image35.png"/><Relationship Id="rId5" Type="http://schemas.openxmlformats.org/officeDocument/2006/relationships/image" Target="../media/image19.png"/><Relationship Id="rId15" Type="http://schemas.openxmlformats.org/officeDocument/2006/relationships/image" Target="../media/image24.png"/><Relationship Id="rId23" Type="http://schemas.openxmlformats.org/officeDocument/2006/relationships/image" Target="../media/image28.png"/><Relationship Id="rId28" Type="http://schemas.openxmlformats.org/officeDocument/2006/relationships/customXml" Target="../ink/ink11.xml"/><Relationship Id="rId36" Type="http://schemas.openxmlformats.org/officeDocument/2006/relationships/customXml" Target="../ink/ink15.xml"/><Relationship Id="rId10" Type="http://schemas.openxmlformats.org/officeDocument/2006/relationships/customXml" Target="../ink/ink2.xml"/><Relationship Id="rId19" Type="http://schemas.openxmlformats.org/officeDocument/2006/relationships/image" Target="../media/image26.png"/><Relationship Id="rId31" Type="http://schemas.openxmlformats.org/officeDocument/2006/relationships/image" Target="../media/image3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30.png"/><Relationship Id="rId30" Type="http://schemas.openxmlformats.org/officeDocument/2006/relationships/customXml" Target="../ink/ink12.xml"/><Relationship Id="rId35" Type="http://schemas.openxmlformats.org/officeDocument/2006/relationships/image" Target="../media/image34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microsoft.com/office/2007/relationships/hdphoto" Target="../media/hdphoto1.wdp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obsidian://open/?vault=_CERN_PARA&amp;file=3_RESOURCES%2FMechatronics%2FPiezos%2Fmodelling_and_control_of_piezoactuators_for_high_precision_positioning_systems_used_in_radioactive_environments.pdf" TargetMode="Externa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C55D0-EF65-5184-5180-70C748F9EC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High speed PA testbench for studying vibrations on preloaded piezo actuators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0DD35-25FE-650C-D3E7-DA9E47CBB6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Marta Alfonso</a:t>
            </a:r>
          </a:p>
          <a:p>
            <a:r>
              <a:rPr lang="en-GB" dirty="0"/>
              <a:t>26-05-2023</a:t>
            </a:r>
          </a:p>
        </p:txBody>
      </p:sp>
    </p:spTree>
    <p:extLst>
      <p:ext uri="{BB962C8B-B14F-4D97-AF65-F5344CB8AC3E}">
        <p14:creationId xmlns:p14="http://schemas.microsoft.com/office/powerpoint/2010/main" val="38163452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E8552-94EE-3933-5E29-32EE8182E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592263"/>
            <a:ext cx="11376024" cy="1934002"/>
          </a:xfrm>
        </p:spPr>
        <p:txBody>
          <a:bodyPr>
            <a:normAutofit fontScale="92500" lnSpcReduction="10000"/>
          </a:bodyPr>
          <a:lstStyle/>
          <a:p>
            <a:r>
              <a:rPr lang="ca-ES" dirty="0"/>
              <a:t>Modified unipolar bridge configuration with two amplifiers</a:t>
            </a:r>
          </a:p>
          <a:p>
            <a:pPr lvl="1"/>
            <a:r>
              <a:rPr lang="ca-ES" dirty="0"/>
              <a:t>Supply rails</a:t>
            </a:r>
          </a:p>
          <a:p>
            <a:pPr lvl="2"/>
            <a:r>
              <a:rPr lang="ca-ES" dirty="0">
                <a:solidFill>
                  <a:srgbClr val="FF0000"/>
                </a:solidFill>
              </a:rPr>
              <a:t>Report says +Vs = 85 V to have a maximum output of +Vs – 8.4 ≈ 75 V</a:t>
            </a:r>
          </a:p>
          <a:p>
            <a:pPr lvl="2"/>
            <a:r>
              <a:rPr lang="ca-ES" dirty="0">
                <a:solidFill>
                  <a:srgbClr val="FF0000"/>
                </a:solidFill>
              </a:rPr>
              <a:t>And –Vs =-20 V to have a minimum output of –Vs ≈ -14.2 V </a:t>
            </a:r>
          </a:p>
          <a:p>
            <a:pPr lvl="2"/>
            <a:r>
              <a:rPr lang="ca-ES" dirty="0">
                <a:solidFill>
                  <a:srgbClr val="303030"/>
                </a:solidFill>
              </a:rPr>
              <a:t>Input </a:t>
            </a:r>
            <a:r>
              <a:rPr lang="ca-ES" i="1" dirty="0">
                <a:solidFill>
                  <a:srgbClr val="303030"/>
                </a:solidFill>
              </a:rPr>
              <a:t>common mode </a:t>
            </a:r>
            <a:r>
              <a:rPr lang="ca-ES" dirty="0">
                <a:solidFill>
                  <a:srgbClr val="303030"/>
                </a:solidFill>
              </a:rPr>
              <a:t>range taking </a:t>
            </a:r>
            <a:r>
              <a:rPr lang="ca-ES" dirty="0">
                <a:solidFill>
                  <a:srgbClr val="303030"/>
                </a:solidFill>
                <a:hlinkClick r:id="rId2"/>
              </a:rPr>
              <a:t>Vcm</a:t>
            </a:r>
            <a:r>
              <a:rPr lang="ca-ES" dirty="0">
                <a:solidFill>
                  <a:srgbClr val="303030"/>
                </a:solidFill>
              </a:rPr>
              <a:t> into account: +Vs – 15 V = 70 V and </a:t>
            </a:r>
            <a:r>
              <a:rPr lang="ca-ES" dirty="0">
                <a:solidFill>
                  <a:srgbClr val="2F2F2F"/>
                </a:solidFill>
              </a:rPr>
              <a:t>–Vs + 15 V = -5 V</a:t>
            </a:r>
          </a:p>
          <a:p>
            <a:pPr lvl="2"/>
            <a:r>
              <a:rPr lang="ca-ES" dirty="0"/>
              <a:t>Datasheet: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Electrical design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E484F4-65E1-202E-70AB-6FA9B17DF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91" y="4037690"/>
            <a:ext cx="3524893" cy="503888"/>
          </a:xfrm>
          <a:prstGeom prst="rect">
            <a:avLst/>
          </a:prstGeom>
        </p:spPr>
      </p:pic>
      <p:pic>
        <p:nvPicPr>
          <p:cNvPr id="11" name="Picture 10" descr="A picture containing text, number, font, screenshot&#10;&#10;Description automatically generated">
            <a:extLst>
              <a:ext uri="{FF2B5EF4-FFF2-40B4-BE49-F238E27FC236}">
                <a16:creationId xmlns:a16="http://schemas.microsoft.com/office/drawing/2014/main" id="{77BE4FE1-BC4E-F019-4875-A482830013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66" y="4585283"/>
            <a:ext cx="3501141" cy="1539337"/>
          </a:xfrm>
          <a:prstGeom prst="rect">
            <a:avLst/>
          </a:prstGeom>
        </p:spPr>
      </p:pic>
      <p:pic>
        <p:nvPicPr>
          <p:cNvPr id="14" name="Picture 13" descr="A picture containing text, number, screenshot, font&#10;&#10;Description automatically generated">
            <a:extLst>
              <a:ext uri="{FF2B5EF4-FFF2-40B4-BE49-F238E27FC236}">
                <a16:creationId xmlns:a16="http://schemas.microsoft.com/office/drawing/2014/main" id="{30A4B1DD-0E8C-3A20-62EA-27E6240F6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4443" y="3745145"/>
            <a:ext cx="4183269" cy="2390573"/>
          </a:xfrm>
          <a:prstGeom prst="rect">
            <a:avLst/>
          </a:prstGeom>
        </p:spPr>
      </p:pic>
      <p:pic>
        <p:nvPicPr>
          <p:cNvPr id="24" name="Picture 23" descr="A picture containing text, number, screenshot, font&#10;&#10;Description automatically generated">
            <a:extLst>
              <a:ext uri="{FF2B5EF4-FFF2-40B4-BE49-F238E27FC236}">
                <a16:creationId xmlns:a16="http://schemas.microsoft.com/office/drawing/2014/main" id="{0F237065-F7AD-10EF-B9D3-4227223F87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1915" y="3745145"/>
            <a:ext cx="3939889" cy="21529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37A3200-10D1-7E94-163E-F244F725C8A5}"/>
                  </a:ext>
                </a:extLst>
              </p14:cNvPr>
              <p14:cNvContentPartPr/>
              <p14:nvPr/>
            </p14:nvContentPartPr>
            <p14:xfrm>
              <a:off x="8196695" y="5298270"/>
              <a:ext cx="1014840" cy="385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37A3200-10D1-7E94-163E-F244F725C8A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43055" y="5190630"/>
                <a:ext cx="11224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083B159-1687-A6D5-725F-FFE70CB8134D}"/>
                  </a:ext>
                </a:extLst>
              </p14:cNvPr>
              <p14:cNvContentPartPr/>
              <p14:nvPr/>
            </p14:nvContentPartPr>
            <p14:xfrm>
              <a:off x="11218895" y="5309790"/>
              <a:ext cx="783360" cy="25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083B159-1687-A6D5-725F-FFE70CB8134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165255" y="5201790"/>
                <a:ext cx="8910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EB37DAE-F57E-0308-D888-D5FF9ABBFC2B}"/>
                  </a:ext>
                </a:extLst>
              </p14:cNvPr>
              <p14:cNvContentPartPr/>
              <p14:nvPr/>
            </p14:nvContentPartPr>
            <p14:xfrm>
              <a:off x="3903695" y="4152750"/>
              <a:ext cx="759600" cy="536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EB37DAE-F57E-0308-D888-D5FF9ABBFC2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50055" y="4045110"/>
                <a:ext cx="86724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2EDF5B5E-746A-6AA7-9B27-476858C53E62}"/>
                  </a:ext>
                </a:extLst>
              </p14:cNvPr>
              <p14:cNvContentPartPr/>
              <p14:nvPr/>
            </p14:nvContentPartPr>
            <p14:xfrm>
              <a:off x="6949655" y="4164270"/>
              <a:ext cx="225360" cy="248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2EDF5B5E-746A-6AA7-9B27-476858C53E6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96015" y="4056270"/>
                <a:ext cx="33300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A786C58-B186-4261-45F4-A5FAABDA0920}"/>
                  </a:ext>
                </a:extLst>
              </p14:cNvPr>
              <p14:cNvContentPartPr/>
              <p14:nvPr/>
            </p14:nvContentPartPr>
            <p14:xfrm>
              <a:off x="7217135" y="4188390"/>
              <a:ext cx="30960" cy="39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A786C58-B186-4261-45F4-A5FAABDA092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163135" y="4080750"/>
                <a:ext cx="1386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281A3F0-0D8D-3A59-0B85-6E110F143952}"/>
                  </a:ext>
                </a:extLst>
              </p14:cNvPr>
              <p14:cNvContentPartPr/>
              <p14:nvPr/>
            </p14:nvContentPartPr>
            <p14:xfrm>
              <a:off x="7193375" y="4182270"/>
              <a:ext cx="65304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281A3F0-0D8D-3A59-0B85-6E110F14395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139375" y="4074630"/>
                <a:ext cx="760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38576A7-787F-A239-ED80-15C6E501C179}"/>
                  </a:ext>
                </a:extLst>
              </p14:cNvPr>
              <p14:cNvContentPartPr/>
              <p14:nvPr/>
            </p14:nvContentPartPr>
            <p14:xfrm>
              <a:off x="275975" y="4976430"/>
              <a:ext cx="409320" cy="14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38576A7-787F-A239-ED80-15C6E501C17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1975" y="4868430"/>
                <a:ext cx="51696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B81BC18-0EB4-3D7D-7CE3-550B35F16746}"/>
                  </a:ext>
                </a:extLst>
              </p14:cNvPr>
              <p14:cNvContentPartPr/>
              <p14:nvPr/>
            </p14:nvContentPartPr>
            <p14:xfrm>
              <a:off x="2217455" y="4978230"/>
              <a:ext cx="653040" cy="55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B81BC18-0EB4-3D7D-7CE3-550B35F1674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163815" y="4870230"/>
                <a:ext cx="76068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5EF2B265-78DA-77A1-590C-725BC70AF199}"/>
                  </a:ext>
                </a:extLst>
              </p14:cNvPr>
              <p14:cNvContentPartPr/>
              <p14:nvPr/>
            </p14:nvContentPartPr>
            <p14:xfrm>
              <a:off x="2217455" y="5150310"/>
              <a:ext cx="688680" cy="183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5EF2B265-78DA-77A1-590C-725BC70AF19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63815" y="5042310"/>
                <a:ext cx="79632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A239F43-2F38-AC4D-DA82-77DC7C08B7E1}"/>
                  </a:ext>
                </a:extLst>
              </p14:cNvPr>
              <p14:cNvContentPartPr/>
              <p14:nvPr/>
            </p14:nvContentPartPr>
            <p14:xfrm>
              <a:off x="251855" y="5120790"/>
              <a:ext cx="492480" cy="12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A239F43-2F38-AC4D-DA82-77DC7C08B7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98215" y="5012790"/>
                <a:ext cx="60012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FFB7806-7C6B-D3FA-F29D-F236D67F9BE1}"/>
                  </a:ext>
                </a:extLst>
              </p14:cNvPr>
              <p14:cNvContentPartPr/>
              <p14:nvPr/>
            </p14:nvContentPartPr>
            <p14:xfrm>
              <a:off x="234220" y="4645590"/>
              <a:ext cx="320400" cy="18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FFB7806-7C6B-D3FA-F29D-F236D67F9BE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80580" y="4537950"/>
                <a:ext cx="4280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F4AAF5C-FE69-5702-B0AD-6EE5BA049AB9}"/>
                  </a:ext>
                </a:extLst>
              </p14:cNvPr>
              <p14:cNvContentPartPr/>
              <p14:nvPr/>
            </p14:nvContentPartPr>
            <p14:xfrm>
              <a:off x="246287" y="4077870"/>
              <a:ext cx="578160" cy="15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F4AAF5C-FE69-5702-B0AD-6EE5BA049AB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2287" y="3969870"/>
                <a:ext cx="6858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B31139C1-FFC4-7686-1C45-F93A46BC7DFB}"/>
                  </a:ext>
                </a:extLst>
              </p14:cNvPr>
              <p14:cNvContentPartPr/>
              <p14:nvPr/>
            </p14:nvContentPartPr>
            <p14:xfrm>
              <a:off x="252047" y="4413030"/>
              <a:ext cx="248760" cy="133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B31139C1-FFC4-7686-1C45-F93A46BC7D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98407" y="4305390"/>
                <a:ext cx="3564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AAF8FBE9-BA5F-DBCC-38B0-131E4162D4C3}"/>
                  </a:ext>
                </a:extLst>
              </p14:cNvPr>
              <p14:cNvContentPartPr/>
              <p14:nvPr/>
            </p14:nvContentPartPr>
            <p14:xfrm>
              <a:off x="3054647" y="4413390"/>
              <a:ext cx="201600" cy="19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AAF8FBE9-BA5F-DBCC-38B0-131E4162D4C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001007" y="4305390"/>
                <a:ext cx="30924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6F414A6-DB5F-4A46-B61C-9D75F1B209CF}"/>
                  </a:ext>
                </a:extLst>
              </p14:cNvPr>
              <p14:cNvContentPartPr/>
              <p14:nvPr/>
            </p14:nvContentPartPr>
            <p14:xfrm>
              <a:off x="3054647" y="4311870"/>
              <a:ext cx="183960" cy="19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6F414A6-DB5F-4A46-B61C-9D75F1B209C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001007" y="4203870"/>
                <a:ext cx="29160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D542EE03-0622-3252-8555-432ED22EDC42}"/>
                  </a:ext>
                </a:extLst>
              </p14:cNvPr>
              <p14:cNvContentPartPr/>
              <p14:nvPr/>
            </p14:nvContentPartPr>
            <p14:xfrm>
              <a:off x="3434807" y="4479270"/>
              <a:ext cx="19584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D542EE03-0622-3252-8555-432ED22EDC4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380807" y="4371630"/>
                <a:ext cx="30348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050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E8552-94EE-3933-5E29-32EE8182E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039" y="1457114"/>
            <a:ext cx="11376024" cy="2366204"/>
          </a:xfrm>
        </p:spPr>
        <p:txBody>
          <a:bodyPr>
            <a:normAutofit fontScale="92500" lnSpcReduction="10000"/>
          </a:bodyPr>
          <a:lstStyle/>
          <a:p>
            <a:r>
              <a:rPr lang="ca-ES" sz="1800" dirty="0"/>
              <a:t>Modified unipolar bridge configuration with two amplifiers</a:t>
            </a:r>
          </a:p>
          <a:p>
            <a:pPr lvl="1"/>
            <a:r>
              <a:rPr lang="ca-ES" sz="1600" dirty="0"/>
              <a:t>Supply rails</a:t>
            </a:r>
          </a:p>
          <a:p>
            <a:pPr lvl="2"/>
            <a:r>
              <a:rPr lang="ca-ES" sz="1600" dirty="0">
                <a:solidFill>
                  <a:schemeClr val="tx2"/>
                </a:solidFill>
              </a:rPr>
              <a:t>+Vs = 85 V to have a maximum output of +Vs – 8.4 ≈ 75 V</a:t>
            </a:r>
          </a:p>
          <a:p>
            <a:pPr lvl="2"/>
            <a:r>
              <a:rPr lang="ca-ES" sz="1600" dirty="0">
                <a:solidFill>
                  <a:schemeClr val="tx2"/>
                </a:solidFill>
              </a:rPr>
              <a:t>And –Vs =-20 V to have a minimum output of –Vs ≈ -14.2 V</a:t>
            </a:r>
          </a:p>
          <a:p>
            <a:pPr lvl="1"/>
            <a:r>
              <a:rPr lang="ca-ES" sz="1600" dirty="0">
                <a:solidFill>
                  <a:schemeClr val="tx2"/>
                </a:solidFill>
              </a:rPr>
              <a:t>Available power supplies:</a:t>
            </a:r>
          </a:p>
          <a:p>
            <a:pPr lvl="2"/>
            <a:r>
              <a:rPr lang="ca-ES" sz="1600" dirty="0">
                <a:solidFill>
                  <a:schemeClr val="tx2"/>
                </a:solidFill>
              </a:rPr>
              <a:t>2 x Delta Elektronika SM 70-22 → output range of 0-70 V, 22 A</a:t>
            </a:r>
          </a:p>
          <a:p>
            <a:pPr lvl="2"/>
            <a:r>
              <a:rPr lang="ca-ES" sz="1600" dirty="0">
                <a:solidFill>
                  <a:schemeClr val="tx2"/>
                </a:solidFill>
              </a:rPr>
              <a:t>Delta Elektronika SM 35-45 → output range of 0-35 V, 45 A </a:t>
            </a:r>
          </a:p>
          <a:p>
            <a:pPr lvl="2"/>
            <a:r>
              <a:rPr lang="ca-ES" sz="1600" dirty="0">
                <a:solidFill>
                  <a:schemeClr val="tx2"/>
                </a:solidFill>
              </a:rPr>
              <a:t>KEPCO BOP50 → output range of ±50 V, ± 4 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Electrical design: power supply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11</a:t>
            </a:fld>
            <a:endParaRPr lang="en-US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10A58452-6C89-7FD9-8D4D-381DD9A7639F}"/>
              </a:ext>
            </a:extLst>
          </p:cNvPr>
          <p:cNvGrpSpPr/>
          <p:nvPr/>
        </p:nvGrpSpPr>
        <p:grpSpPr>
          <a:xfrm>
            <a:off x="1363037" y="3903578"/>
            <a:ext cx="1704627" cy="2349874"/>
            <a:chOff x="1363037" y="3903578"/>
            <a:chExt cx="1704627" cy="234987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A3CBCD6-B302-A58C-25EB-89A9E51F052A}"/>
                </a:ext>
              </a:extLst>
            </p:cNvPr>
            <p:cNvSpPr/>
            <p:nvPr/>
          </p:nvSpPr>
          <p:spPr>
            <a:xfrm>
              <a:off x="2430533" y="4377393"/>
              <a:ext cx="637131" cy="578138"/>
            </a:xfrm>
            <a:prstGeom prst="ellipse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65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144F936-A55B-757C-37D3-4DC594908741}"/>
                </a:ext>
              </a:extLst>
            </p:cNvPr>
            <p:cNvSpPr/>
            <p:nvPr/>
          </p:nvSpPr>
          <p:spPr>
            <a:xfrm>
              <a:off x="2430533" y="5196420"/>
              <a:ext cx="637131" cy="578138"/>
            </a:xfrm>
            <a:prstGeom prst="ellipse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20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CBD97C0-780C-2588-4EB2-A2A5D4BCB1B7}"/>
                </a:ext>
              </a:extLst>
            </p:cNvPr>
            <p:cNvCxnSpPr>
              <a:cxnSpLocks/>
            </p:cNvCxnSpPr>
            <p:nvPr/>
          </p:nvCxnSpPr>
          <p:spPr>
            <a:xfrm>
              <a:off x="2749098" y="4024835"/>
              <a:ext cx="0" cy="352558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1982CE5-08BF-BD2B-AA54-F3D6CB0B8726}"/>
                </a:ext>
              </a:extLst>
            </p:cNvPr>
            <p:cNvCxnSpPr/>
            <p:nvPr/>
          </p:nvCxnSpPr>
          <p:spPr>
            <a:xfrm flipH="1">
              <a:off x="1787504" y="4024835"/>
              <a:ext cx="961594" cy="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096DF5F-BB8F-85BC-395A-CF37194A42D1}"/>
                </a:ext>
              </a:extLst>
            </p:cNvPr>
            <p:cNvSpPr txBox="1"/>
            <p:nvPr/>
          </p:nvSpPr>
          <p:spPr>
            <a:xfrm>
              <a:off x="1367761" y="3903578"/>
              <a:ext cx="3911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/>
                <a:t>+85</a:t>
              </a:r>
              <a:endParaRPr lang="en-GB" dirty="0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D622F42-8E65-C7C8-BC96-C4B2D76D7325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 flipH="1">
              <a:off x="2749098" y="4955531"/>
              <a:ext cx="1" cy="240889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854EC5B-C168-992F-C6BD-48B05824E070}"/>
                </a:ext>
              </a:extLst>
            </p:cNvPr>
            <p:cNvCxnSpPr/>
            <p:nvPr/>
          </p:nvCxnSpPr>
          <p:spPr>
            <a:xfrm flipH="1">
              <a:off x="1787504" y="5075975"/>
              <a:ext cx="961594" cy="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5F774A1-5578-BC90-7D3C-4095C0BB891F}"/>
                </a:ext>
              </a:extLst>
            </p:cNvPr>
            <p:cNvCxnSpPr>
              <a:cxnSpLocks/>
            </p:cNvCxnSpPr>
            <p:nvPr/>
          </p:nvCxnSpPr>
          <p:spPr>
            <a:xfrm>
              <a:off x="2749099" y="5774558"/>
              <a:ext cx="0" cy="352558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787917F-9371-15FA-765C-3865BDB8AFD2}"/>
                </a:ext>
              </a:extLst>
            </p:cNvPr>
            <p:cNvGrpSpPr/>
            <p:nvPr/>
          </p:nvGrpSpPr>
          <p:grpSpPr>
            <a:xfrm>
              <a:off x="2613414" y="6146417"/>
              <a:ext cx="271370" cy="107035"/>
              <a:chOff x="3539613" y="5843875"/>
              <a:chExt cx="271370" cy="107035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708A0F9-E3B3-E113-C79B-9CB1E34BDA14}"/>
                  </a:ext>
                </a:extLst>
              </p:cNvPr>
              <p:cNvCxnSpPr/>
              <p:nvPr/>
            </p:nvCxnSpPr>
            <p:spPr>
              <a:xfrm>
                <a:off x="3539613" y="5843875"/>
                <a:ext cx="271370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2122455-1E36-3EA4-164F-1EC9EDF310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4841" y="5901885"/>
                <a:ext cx="172064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B75DED8-FFF1-57A4-38EF-96DD9759E0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4002" y="5950910"/>
                <a:ext cx="73742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F6A2A19-63EE-C989-D596-524CB851EEB2}"/>
                </a:ext>
              </a:extLst>
            </p:cNvPr>
            <p:cNvSpPr txBox="1"/>
            <p:nvPr/>
          </p:nvSpPr>
          <p:spPr>
            <a:xfrm>
              <a:off x="1363037" y="4919421"/>
              <a:ext cx="3911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/>
                <a:t>+20</a:t>
              </a:r>
              <a:endParaRPr lang="en-GB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789ADE6-6B3B-EFD4-3644-7FE3F78CA667}"/>
              </a:ext>
            </a:extLst>
          </p:cNvPr>
          <p:cNvGrpSpPr/>
          <p:nvPr/>
        </p:nvGrpSpPr>
        <p:grpSpPr>
          <a:xfrm rot="10800000">
            <a:off x="3846378" y="3954691"/>
            <a:ext cx="1646919" cy="2349874"/>
            <a:chOff x="3750703" y="3928479"/>
            <a:chExt cx="1646919" cy="2349874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60693AA-D055-AEE7-EAFE-A368529C046C}"/>
                </a:ext>
              </a:extLst>
            </p:cNvPr>
            <p:cNvSpPr/>
            <p:nvPr/>
          </p:nvSpPr>
          <p:spPr>
            <a:xfrm rot="10800000">
              <a:off x="4760491" y="4402294"/>
              <a:ext cx="637131" cy="578138"/>
            </a:xfrm>
            <a:prstGeom prst="ellipse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65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C8A2D08-7568-7B88-09C3-2C78E1786D42}"/>
                </a:ext>
              </a:extLst>
            </p:cNvPr>
            <p:cNvSpPr/>
            <p:nvPr/>
          </p:nvSpPr>
          <p:spPr>
            <a:xfrm rot="10800000">
              <a:off x="4760491" y="5221321"/>
              <a:ext cx="637131" cy="578138"/>
            </a:xfrm>
            <a:prstGeom prst="ellipse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20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E579341-BF90-E719-E3FA-F2A25C4ADE95}"/>
                </a:ext>
              </a:extLst>
            </p:cNvPr>
            <p:cNvCxnSpPr>
              <a:cxnSpLocks/>
            </p:cNvCxnSpPr>
            <p:nvPr/>
          </p:nvCxnSpPr>
          <p:spPr>
            <a:xfrm>
              <a:off x="5079056" y="4049736"/>
              <a:ext cx="0" cy="352558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0266FE4-8235-535B-0BA1-37CCA31CEE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7462" y="4049736"/>
              <a:ext cx="961594" cy="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D3A93F4-F290-B8FA-5C6D-A87B4B9EB8E5}"/>
                </a:ext>
              </a:extLst>
            </p:cNvPr>
            <p:cNvSpPr txBox="1"/>
            <p:nvPr/>
          </p:nvSpPr>
          <p:spPr>
            <a:xfrm rot="10800000">
              <a:off x="3755427" y="3928479"/>
              <a:ext cx="33342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/>
                <a:t>-85</a:t>
              </a:r>
              <a:endParaRPr lang="en-GB" dirty="0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C8C9D4C-80C7-36E1-286C-022D92C04F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79056" y="4980432"/>
              <a:ext cx="1" cy="240889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11C8577-0B59-4FD2-7689-991458CA34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17462" y="5100876"/>
              <a:ext cx="961594" cy="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2903E1E0-CC0D-F0A4-FF77-009959D46CD5}"/>
                </a:ext>
              </a:extLst>
            </p:cNvPr>
            <p:cNvCxnSpPr>
              <a:cxnSpLocks/>
            </p:cNvCxnSpPr>
            <p:nvPr/>
          </p:nvCxnSpPr>
          <p:spPr>
            <a:xfrm>
              <a:off x="5079057" y="5799459"/>
              <a:ext cx="0" cy="352558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C26D1E14-F4BB-CA8B-15B6-A1ACD85732B7}"/>
                </a:ext>
              </a:extLst>
            </p:cNvPr>
            <p:cNvGrpSpPr/>
            <p:nvPr/>
          </p:nvGrpSpPr>
          <p:grpSpPr>
            <a:xfrm>
              <a:off x="4943372" y="6171318"/>
              <a:ext cx="271370" cy="107035"/>
              <a:chOff x="3539613" y="5843875"/>
              <a:chExt cx="271370" cy="107035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45B425F-A6BC-53A2-F110-19BB4A1F8A8F}"/>
                  </a:ext>
                </a:extLst>
              </p:cNvPr>
              <p:cNvCxnSpPr/>
              <p:nvPr/>
            </p:nvCxnSpPr>
            <p:spPr>
              <a:xfrm>
                <a:off x="3539613" y="5843875"/>
                <a:ext cx="271370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D33556DF-CECB-294E-1690-080E86E1BB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4841" y="5901885"/>
                <a:ext cx="172064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AE160D27-95CD-B7A4-2C9A-46E3B672E3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4002" y="5950910"/>
                <a:ext cx="73742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FC1CC8E-9DA7-BFD0-D112-39C949EE14B4}"/>
                </a:ext>
              </a:extLst>
            </p:cNvPr>
            <p:cNvSpPr txBox="1"/>
            <p:nvPr/>
          </p:nvSpPr>
          <p:spPr>
            <a:xfrm rot="10800000">
              <a:off x="3750703" y="4944322"/>
              <a:ext cx="33342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/>
                <a:t>-20</a:t>
              </a:r>
              <a:endParaRPr lang="en-GB" dirty="0"/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BC1D220B-DD92-6CE6-BEFA-926D2C16014B}"/>
              </a:ext>
            </a:extLst>
          </p:cNvPr>
          <p:cNvGrpSpPr/>
          <p:nvPr/>
        </p:nvGrpSpPr>
        <p:grpSpPr>
          <a:xfrm>
            <a:off x="7206109" y="4097172"/>
            <a:ext cx="2113840" cy="2212382"/>
            <a:chOff x="7200257" y="3876954"/>
            <a:chExt cx="2113840" cy="221238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30040287-A9B2-2479-AA9B-3660AC0BA042}"/>
                </a:ext>
              </a:extLst>
            </p:cNvPr>
            <p:cNvSpPr/>
            <p:nvPr/>
          </p:nvSpPr>
          <p:spPr>
            <a:xfrm>
              <a:off x="8263029" y="4350769"/>
              <a:ext cx="637131" cy="578138"/>
            </a:xfrm>
            <a:prstGeom prst="ellipse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20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76AB0B97-1F4C-EF05-840F-73D38BF903CC}"/>
                </a:ext>
              </a:extLst>
            </p:cNvPr>
            <p:cNvSpPr/>
            <p:nvPr/>
          </p:nvSpPr>
          <p:spPr>
            <a:xfrm>
              <a:off x="8263029" y="5169796"/>
              <a:ext cx="637131" cy="578138"/>
            </a:xfrm>
            <a:prstGeom prst="ellipse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20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A55CC0B-60A5-C19F-40EB-8808B766848A}"/>
                </a:ext>
              </a:extLst>
            </p:cNvPr>
            <p:cNvCxnSpPr>
              <a:cxnSpLocks/>
            </p:cNvCxnSpPr>
            <p:nvPr/>
          </p:nvCxnSpPr>
          <p:spPr>
            <a:xfrm>
              <a:off x="8581594" y="3998211"/>
              <a:ext cx="0" cy="352558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97FD457-2E4E-AC33-0E42-62CB91693E0A}"/>
                </a:ext>
              </a:extLst>
            </p:cNvPr>
            <p:cNvCxnSpPr/>
            <p:nvPr/>
          </p:nvCxnSpPr>
          <p:spPr>
            <a:xfrm flipH="1">
              <a:off x="7620000" y="3998211"/>
              <a:ext cx="961594" cy="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C0A872C-1F3B-BE60-4DB2-C019B7D7CEAA}"/>
                </a:ext>
              </a:extLst>
            </p:cNvPr>
            <p:cNvSpPr txBox="1"/>
            <p:nvPr/>
          </p:nvSpPr>
          <p:spPr>
            <a:xfrm>
              <a:off x="7200257" y="3876954"/>
              <a:ext cx="3911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/>
                <a:t>+20</a:t>
              </a:r>
              <a:endParaRPr lang="en-GB" dirty="0"/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9D49E75-85EA-9BC1-5626-1F460F882B91}"/>
                </a:ext>
              </a:extLst>
            </p:cNvPr>
            <p:cNvCxnSpPr>
              <a:cxnSpLocks/>
              <a:stCxn id="80" idx="4"/>
            </p:cNvCxnSpPr>
            <p:nvPr/>
          </p:nvCxnSpPr>
          <p:spPr>
            <a:xfrm flipH="1">
              <a:off x="8581594" y="4928907"/>
              <a:ext cx="1" cy="240889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A4AFB73-4F05-9205-0DE8-1423D94B18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582712" y="5057780"/>
              <a:ext cx="590785" cy="14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CB72E0C-0EF7-7987-9531-6575B12BB978}"/>
                </a:ext>
              </a:extLst>
            </p:cNvPr>
            <p:cNvCxnSpPr>
              <a:cxnSpLocks/>
            </p:cNvCxnSpPr>
            <p:nvPr/>
          </p:nvCxnSpPr>
          <p:spPr>
            <a:xfrm>
              <a:off x="8581595" y="5747934"/>
              <a:ext cx="1117" cy="176279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0EC8BBC-7185-F51F-4003-180D6AEF4008}"/>
                </a:ext>
              </a:extLst>
            </p:cNvPr>
            <p:cNvGrpSpPr/>
            <p:nvPr/>
          </p:nvGrpSpPr>
          <p:grpSpPr>
            <a:xfrm>
              <a:off x="9042727" y="5301971"/>
              <a:ext cx="271370" cy="107035"/>
              <a:chOff x="3539613" y="5843875"/>
              <a:chExt cx="271370" cy="107035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FBB5404-6B85-2C8D-0BD0-A6D428D1D60C}"/>
                  </a:ext>
                </a:extLst>
              </p:cNvPr>
              <p:cNvCxnSpPr/>
              <p:nvPr/>
            </p:nvCxnSpPr>
            <p:spPr>
              <a:xfrm>
                <a:off x="3539613" y="5843875"/>
                <a:ext cx="271370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8664F087-2662-5292-40FF-75D3ED3658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4841" y="5901885"/>
                <a:ext cx="172064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779208B-A099-EBBC-FB4C-5E2533F82C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4002" y="5950910"/>
                <a:ext cx="73742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0C9550B7-0754-248A-24E4-B06F977155CB}"/>
                </a:ext>
              </a:extLst>
            </p:cNvPr>
            <p:cNvCxnSpPr/>
            <p:nvPr/>
          </p:nvCxnSpPr>
          <p:spPr>
            <a:xfrm flipH="1">
              <a:off x="7621118" y="5924213"/>
              <a:ext cx="961594" cy="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56B0192D-ADC6-4068-5D8F-9B4775E7FB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8411" y="5051466"/>
              <a:ext cx="1" cy="240889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83A0A59-2A3D-19C9-4F82-A2159B2B0727}"/>
                </a:ext>
              </a:extLst>
            </p:cNvPr>
            <p:cNvSpPr txBox="1"/>
            <p:nvPr/>
          </p:nvSpPr>
          <p:spPr>
            <a:xfrm>
              <a:off x="7257965" y="5812337"/>
              <a:ext cx="33342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/>
                <a:t>-20</a:t>
              </a:r>
              <a:endParaRPr lang="en-GB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B021FE55-8406-7DED-5E9A-050544FE5347}"/>
              </a:ext>
            </a:extLst>
          </p:cNvPr>
          <p:cNvGrpSpPr/>
          <p:nvPr/>
        </p:nvGrpSpPr>
        <p:grpSpPr>
          <a:xfrm>
            <a:off x="9546236" y="4101131"/>
            <a:ext cx="2113840" cy="2190780"/>
            <a:chOff x="9540384" y="3880913"/>
            <a:chExt cx="2113840" cy="219078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68343900-A73E-58FD-99E7-91548271FE4E}"/>
                </a:ext>
              </a:extLst>
            </p:cNvPr>
            <p:cNvSpPr/>
            <p:nvPr/>
          </p:nvSpPr>
          <p:spPr>
            <a:xfrm>
              <a:off x="10603156" y="4354728"/>
              <a:ext cx="637131" cy="578138"/>
            </a:xfrm>
            <a:prstGeom prst="ellipse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70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95AA21A8-2888-1259-5D63-F74D72E00F35}"/>
                </a:ext>
              </a:extLst>
            </p:cNvPr>
            <p:cNvSpPr/>
            <p:nvPr/>
          </p:nvSpPr>
          <p:spPr>
            <a:xfrm>
              <a:off x="10603156" y="5173755"/>
              <a:ext cx="637131" cy="578138"/>
            </a:xfrm>
            <a:prstGeom prst="ellipse">
              <a:avLst/>
            </a:prstGeom>
            <a:noFill/>
            <a:ln>
              <a:solidFill>
                <a:srgbClr val="30303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2"/>
                  </a:solidFill>
                </a:rPr>
                <a:t>70</a:t>
              </a:r>
              <a:endParaRPr lang="en-GB" dirty="0">
                <a:solidFill>
                  <a:schemeClr val="tx2"/>
                </a:solidFill>
              </a:endParaRPr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5F84FDF-CBDA-E83C-76FA-810AFA8CA7AF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721" y="4002170"/>
              <a:ext cx="0" cy="352558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3745990-2F43-332B-3735-1A6FE9F38E56}"/>
                </a:ext>
              </a:extLst>
            </p:cNvPr>
            <p:cNvCxnSpPr/>
            <p:nvPr/>
          </p:nvCxnSpPr>
          <p:spPr>
            <a:xfrm flipH="1">
              <a:off x="9960127" y="4002170"/>
              <a:ext cx="961594" cy="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2AAAC04-48C5-0459-1048-7053A060D666}"/>
                </a:ext>
              </a:extLst>
            </p:cNvPr>
            <p:cNvSpPr txBox="1"/>
            <p:nvPr/>
          </p:nvSpPr>
          <p:spPr>
            <a:xfrm>
              <a:off x="9540384" y="3880913"/>
              <a:ext cx="39113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/>
                <a:t>+70</a:t>
              </a:r>
              <a:endParaRPr lang="en-GB" dirty="0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FFE94F8-A50D-9734-D55E-C3D2B22A7C26}"/>
                </a:ext>
              </a:extLst>
            </p:cNvPr>
            <p:cNvCxnSpPr>
              <a:cxnSpLocks/>
              <a:stCxn id="100" idx="4"/>
            </p:cNvCxnSpPr>
            <p:nvPr/>
          </p:nvCxnSpPr>
          <p:spPr>
            <a:xfrm flipH="1">
              <a:off x="10921721" y="4932866"/>
              <a:ext cx="1" cy="240889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47229C-8372-3CBF-147D-22131445B1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922839" y="5061739"/>
              <a:ext cx="590785" cy="14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4D4E37A7-37C6-FA46-D161-319ADCF40B66}"/>
                </a:ext>
              </a:extLst>
            </p:cNvPr>
            <p:cNvCxnSpPr>
              <a:cxnSpLocks/>
            </p:cNvCxnSpPr>
            <p:nvPr/>
          </p:nvCxnSpPr>
          <p:spPr>
            <a:xfrm>
              <a:off x="10921722" y="5751893"/>
              <a:ext cx="1117" cy="176279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1C9AA68B-CEC0-5B68-613A-BDC2C2038AF6}"/>
                </a:ext>
              </a:extLst>
            </p:cNvPr>
            <p:cNvGrpSpPr/>
            <p:nvPr/>
          </p:nvGrpSpPr>
          <p:grpSpPr>
            <a:xfrm>
              <a:off x="11382854" y="5305930"/>
              <a:ext cx="271370" cy="107035"/>
              <a:chOff x="3539613" y="5843875"/>
              <a:chExt cx="271370" cy="107035"/>
            </a:xfrm>
          </p:grpSpPr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95EE9B00-8D70-909F-E57A-D4BEB671BBEF}"/>
                  </a:ext>
                </a:extLst>
              </p:cNvPr>
              <p:cNvCxnSpPr/>
              <p:nvPr/>
            </p:nvCxnSpPr>
            <p:spPr>
              <a:xfrm>
                <a:off x="3539613" y="5843875"/>
                <a:ext cx="271370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B0BBBCF3-2D73-1FC4-1141-21FF6F7776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4841" y="5901885"/>
                <a:ext cx="172064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D9C40309-5EC8-FBE7-A1FC-75FC3AB40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34002" y="5950910"/>
                <a:ext cx="73742" cy="0"/>
              </a:xfrm>
              <a:prstGeom prst="line">
                <a:avLst/>
              </a:prstGeom>
              <a:ln w="28575">
                <a:solidFill>
                  <a:srgbClr val="2F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46C097-E452-E589-37F7-A1161E8032B7}"/>
                </a:ext>
              </a:extLst>
            </p:cNvPr>
            <p:cNvCxnSpPr/>
            <p:nvPr/>
          </p:nvCxnSpPr>
          <p:spPr>
            <a:xfrm flipH="1">
              <a:off x="9961245" y="5928172"/>
              <a:ext cx="961594" cy="0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EE0085C-EC68-D74B-4E42-74D59DF806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18538" y="5055425"/>
              <a:ext cx="1" cy="240889"/>
            </a:xfrm>
            <a:prstGeom prst="line">
              <a:avLst/>
            </a:prstGeom>
            <a:ln>
              <a:solidFill>
                <a:srgbClr val="30303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2FA4EF1-2F95-B7F6-A874-BFD777CDCF36}"/>
                </a:ext>
              </a:extLst>
            </p:cNvPr>
            <p:cNvSpPr txBox="1"/>
            <p:nvPr/>
          </p:nvSpPr>
          <p:spPr>
            <a:xfrm>
              <a:off x="9600097" y="5794694"/>
              <a:ext cx="33342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dirty="0"/>
                <a:t>-70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3679444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3E703703-05B7-64A0-144B-FB1D2B1311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74" b="6103"/>
          <a:stretch/>
        </p:blipFill>
        <p:spPr>
          <a:xfrm>
            <a:off x="0" y="945660"/>
            <a:ext cx="12192000" cy="53933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Electrical design: maximum values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759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E8552-94EE-3933-5E29-32EE8182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API for the remote configuration of the function generator.</a:t>
            </a:r>
          </a:p>
          <a:p>
            <a:pPr lvl="1"/>
            <a:r>
              <a:rPr lang="ca-ES" dirty="0"/>
              <a:t>Python interface with Agilent 33600A series function generator.</a:t>
            </a:r>
          </a:p>
          <a:p>
            <a:pPr lvl="1"/>
            <a:r>
              <a:rPr lang="ca-ES" dirty="0"/>
              <a:t>Use of PyVISA library with Keysight’s VISA driver for PC.</a:t>
            </a:r>
          </a:p>
          <a:p>
            <a:pPr lvl="1"/>
            <a:r>
              <a:rPr lang="ca-ES" dirty="0"/>
              <a:t>Configuration of the instrument with SCPI commands.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Software design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33622A | Keysight Technologies 33600A Arbitrary Waveform Generator, 120MHz  Max, 2-Channel, 1 μHz Min | RS">
            <a:extLst>
              <a:ext uri="{FF2B5EF4-FFF2-40B4-BE49-F238E27FC236}">
                <a16:creationId xmlns:a16="http://schemas.microsoft.com/office/drawing/2014/main" id="{511030AE-8CA8-A83D-007C-6FFB1D6B2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32" y="3286369"/>
            <a:ext cx="3000499" cy="168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099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E8552-94EE-3933-5E29-32EE8182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User interface</a:t>
            </a:r>
          </a:p>
          <a:p>
            <a:pPr lvl="1"/>
            <a:r>
              <a:rPr lang="ca-ES" dirty="0"/>
              <a:t>Control of one or both input signals for the two amplifiers of the bridge configuration.</a:t>
            </a:r>
          </a:p>
          <a:p>
            <a:pPr lvl="1"/>
            <a:r>
              <a:rPr lang="ca-ES" dirty="0"/>
              <a:t>Setting of vibration characteristics: Amplitude and Frequency.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Visualization of the generated signals as well as signal across the piezo load.</a:t>
            </a:r>
          </a:p>
          <a:p>
            <a:pPr lvl="1"/>
            <a:r>
              <a:rPr lang="ca-ES" dirty="0"/>
              <a:t>Logging and reporting features.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Software design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87355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E8552-94EE-3933-5E29-32EE8182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a-ES" dirty="0"/>
              <a:t>System on rack</a:t>
            </a:r>
          </a:p>
          <a:p>
            <a:pPr lvl="1"/>
            <a:r>
              <a:rPr lang="ca-ES" dirty="0"/>
              <a:t>Encapsulation of the power amplifiers in a subrack</a:t>
            </a:r>
          </a:p>
          <a:p>
            <a:pPr lvl="1"/>
            <a:r>
              <a:rPr lang="ca-ES" dirty="0"/>
              <a:t>Power supplies and generator mounted on the rack</a:t>
            </a:r>
          </a:p>
          <a:p>
            <a:r>
              <a:rPr lang="ca-ES" dirty="0"/>
              <a:t>Opamps subrack</a:t>
            </a:r>
          </a:p>
          <a:p>
            <a:pPr lvl="1"/>
            <a:r>
              <a:rPr lang="ca-ES" dirty="0"/>
              <a:t>Front panel and back panel connections with other instruments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ON/OFF general switch?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Emergency stop button?</a:t>
            </a:r>
          </a:p>
          <a:p>
            <a:r>
              <a:rPr lang="ca-ES" dirty="0">
                <a:solidFill>
                  <a:srgbClr val="303030"/>
                </a:solidFill>
              </a:rPr>
              <a:t>Preloaded piezo stacks mounting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Piezo support? Mounting?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Measurement system: interferometers?</a:t>
            </a:r>
          </a:p>
          <a:p>
            <a:r>
              <a:rPr lang="ca-ES" dirty="0">
                <a:solidFill>
                  <a:srgbClr val="FF0000"/>
                </a:solidFill>
              </a:rPr>
              <a:t>Also needed to include in the rack: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Measurement systems: vibrometer, interferometer?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Mechanical design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5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30E13B4-F309-EEDE-75AC-12FC06576059}"/>
              </a:ext>
            </a:extLst>
          </p:cNvPr>
          <p:cNvSpPr/>
          <p:nvPr/>
        </p:nvSpPr>
        <p:spPr>
          <a:xfrm>
            <a:off x="8665549" y="2438560"/>
            <a:ext cx="2890304" cy="113617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Mechanical design: rack configuration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EBFED-D44B-E63D-7722-25339EEF4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49" y="1868908"/>
            <a:ext cx="2139562" cy="2852749"/>
          </a:xfrm>
          <a:prstGeom prst="rect">
            <a:avLst/>
          </a:prstGeom>
        </p:spPr>
      </p:pic>
      <p:sp>
        <p:nvSpPr>
          <p:cNvPr id="9" name="Title 2">
            <a:extLst>
              <a:ext uri="{FF2B5EF4-FFF2-40B4-BE49-F238E27FC236}">
                <a16:creationId xmlns:a16="http://schemas.microsoft.com/office/drawing/2014/main" id="{B0CB8869-F7F0-02B2-F951-BF123514B2BE}"/>
              </a:ext>
            </a:extLst>
          </p:cNvPr>
          <p:cNvSpPr txBox="1">
            <a:spLocks/>
          </p:cNvSpPr>
          <p:nvPr/>
        </p:nvSpPr>
        <p:spPr>
          <a:xfrm>
            <a:off x="2451114" y="2898680"/>
            <a:ext cx="550079" cy="6643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sz="6600" dirty="0"/>
              <a:t>+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DA08D58-EE99-59C7-016A-10DB1245A6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4" t="35356" r="20925" b="7526"/>
          <a:stretch/>
        </p:blipFill>
        <p:spPr>
          <a:xfrm>
            <a:off x="3001193" y="3613537"/>
            <a:ext cx="1762438" cy="1136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3473FA-ACF7-82CB-C945-1E5693F2D6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4" t="35356" r="20925" b="7526"/>
          <a:stretch/>
        </p:blipFill>
        <p:spPr>
          <a:xfrm>
            <a:off x="3001193" y="1910201"/>
            <a:ext cx="1762438" cy="1136173"/>
          </a:xfrm>
          <a:prstGeom prst="rect">
            <a:avLst/>
          </a:prstGeom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FA7E4BBC-38ED-0C7E-E6A4-61B807C46CD1}"/>
              </a:ext>
            </a:extLst>
          </p:cNvPr>
          <p:cNvSpPr txBox="1">
            <a:spLocks/>
          </p:cNvSpPr>
          <p:nvPr/>
        </p:nvSpPr>
        <p:spPr>
          <a:xfrm>
            <a:off x="4983165" y="2937917"/>
            <a:ext cx="550079" cy="6643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ca-ES" sz="6600" dirty="0"/>
              <a:t>+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216A09-2434-0AAB-3D85-96B4952909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893" l="9945" r="94291">
                        <a14:foregroundMark x1="92449" y1="29821" x2="92449" y2="79464"/>
                        <a14:foregroundMark x1="94843" y1="35000" x2="94383" y2="78929"/>
                        <a14:foregroundMark x1="94383" y1="78929" x2="94015" y2="79107"/>
                        <a14:foregroundMark x1="44383" y1="85536" x2="29834" y2="86964"/>
                        <a14:foregroundMark x1="29834" y1="86964" x2="21363" y2="80179"/>
                        <a14:foregroundMark x1="26611" y1="18214" x2="35727" y2="11429"/>
                        <a14:foregroundMark x1="35727" y1="11429" x2="48527" y2="10714"/>
                        <a14:foregroundMark x1="48527" y1="10714" x2="60405" y2="10714"/>
                        <a14:foregroundMark x1="60405" y1="10714" x2="73204" y2="10536"/>
                        <a14:foregroundMark x1="73204" y1="10536" x2="75506" y2="11250"/>
                        <a14:foregroundMark x1="50829" y1="9821" x2="57090" y2="9821"/>
                        <a14:foregroundMark x1="66298" y1="9464" x2="66298" y2="9464"/>
                        <a14:foregroundMark x1="71731" y1="9643" x2="71731" y2="9643"/>
                        <a14:foregroundMark x1="65101" y1="9464" x2="65101" y2="9464"/>
                        <a14:foregroundMark x1="63628" y1="9643" x2="63628" y2="9643"/>
                        <a14:foregroundMark x1="62799" y1="9643" x2="62799" y2="9643"/>
                        <a14:foregroundMark x1="69982" y1="9464" x2="69982" y2="9464"/>
                        <a14:foregroundMark x1="73665" y1="9107" x2="73665" y2="9107"/>
                        <a14:foregroundMark x1="68692" y1="9107" x2="68692" y2="9107"/>
                        <a14:foregroundMark x1="71731" y1="9643" x2="71731" y2="9643"/>
                        <a14:foregroundMark x1="73112" y1="9643" x2="70626" y2="9643"/>
                        <a14:foregroundMark x1="32136" y1="9821" x2="32136" y2="9821"/>
                        <a14:foregroundMark x1="36280" y1="10357" x2="36280" y2="10357"/>
                        <a14:foregroundMark x1="34254" y1="9821" x2="34254" y2="9821"/>
                        <a14:foregroundMark x1="33333" y1="9464" x2="33333" y2="9464"/>
                        <a14:foregroundMark x1="36004" y1="9464" x2="36004" y2="9464"/>
                        <a14:foregroundMark x1="28913" y1="9821" x2="28913" y2="9821"/>
                        <a14:foregroundMark x1="30479" y1="10714" x2="30479" y2="10714"/>
                        <a14:foregroundMark x1="30203" y1="9821" x2="30203" y2="9821"/>
                        <a14:foregroundMark x1="30847" y1="10179" x2="30847" y2="10179"/>
                        <a14:foregroundMark x1="31031" y1="9643" x2="31031" y2="9643"/>
                        <a14:foregroundMark x1="25322" y1="90893" x2="25322" y2="90893"/>
                        <a14:foregroundMark x1="21455" y1="26786" x2="21455" y2="26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8865" y="2780809"/>
            <a:ext cx="2122834" cy="10946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5DB0A1-7331-052E-5EE5-888B52F15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5549" y="3588261"/>
            <a:ext cx="2890304" cy="25154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163A135-D5D5-4D85-E920-628B26AC30D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23" t="11785" r="8633" b="18107"/>
          <a:stretch/>
        </p:blipFill>
        <p:spPr>
          <a:xfrm>
            <a:off x="9167752" y="2483628"/>
            <a:ext cx="930357" cy="10675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889FC8E-7E27-81A7-49A0-92AB5CF4AF3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323" t="11785" r="8633" b="18107"/>
          <a:stretch/>
        </p:blipFill>
        <p:spPr>
          <a:xfrm>
            <a:off x="10177189" y="2483628"/>
            <a:ext cx="930357" cy="10675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1A4453-E036-4CD5-449B-A38AD33AD8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929" b="90893" l="9945" r="94291">
                        <a14:foregroundMark x1="92449" y1="29821" x2="92449" y2="79464"/>
                        <a14:foregroundMark x1="94843" y1="35000" x2="94383" y2="78929"/>
                        <a14:foregroundMark x1="94383" y1="78929" x2="94015" y2="79107"/>
                        <a14:foregroundMark x1="44383" y1="85536" x2="29834" y2="86964"/>
                        <a14:foregroundMark x1="29834" y1="86964" x2="21363" y2="80179"/>
                        <a14:foregroundMark x1="26611" y1="18214" x2="35727" y2="11429"/>
                        <a14:foregroundMark x1="35727" y1="11429" x2="48527" y2="10714"/>
                        <a14:foregroundMark x1="48527" y1="10714" x2="60405" y2="10714"/>
                        <a14:foregroundMark x1="60405" y1="10714" x2="73204" y2="10536"/>
                        <a14:foregroundMark x1="73204" y1="10536" x2="75506" y2="11250"/>
                        <a14:foregroundMark x1="50829" y1="9821" x2="57090" y2="9821"/>
                        <a14:foregroundMark x1="66298" y1="9464" x2="66298" y2="9464"/>
                        <a14:foregroundMark x1="71731" y1="9643" x2="71731" y2="9643"/>
                        <a14:foregroundMark x1="65101" y1="9464" x2="65101" y2="9464"/>
                        <a14:foregroundMark x1="63628" y1="9643" x2="63628" y2="9643"/>
                        <a14:foregroundMark x1="62799" y1="9643" x2="62799" y2="9643"/>
                        <a14:foregroundMark x1="69982" y1="9464" x2="69982" y2="9464"/>
                        <a14:foregroundMark x1="73665" y1="9107" x2="73665" y2="9107"/>
                        <a14:foregroundMark x1="68692" y1="9107" x2="68692" y2="9107"/>
                        <a14:foregroundMark x1="71731" y1="9643" x2="71731" y2="9643"/>
                        <a14:foregroundMark x1="73112" y1="9643" x2="70626" y2="9643"/>
                        <a14:foregroundMark x1="32136" y1="9821" x2="32136" y2="9821"/>
                        <a14:foregroundMark x1="36280" y1="10357" x2="36280" y2="10357"/>
                        <a14:foregroundMark x1="34254" y1="9821" x2="34254" y2="9821"/>
                        <a14:foregroundMark x1="33333" y1="9464" x2="33333" y2="9464"/>
                        <a14:foregroundMark x1="36004" y1="9464" x2="36004" y2="9464"/>
                        <a14:foregroundMark x1="28913" y1="9821" x2="28913" y2="9821"/>
                        <a14:foregroundMark x1="30479" y1="10714" x2="30479" y2="10714"/>
                        <a14:foregroundMark x1="30203" y1="9821" x2="30203" y2="9821"/>
                        <a14:foregroundMark x1="30847" y1="10179" x2="30847" y2="10179"/>
                        <a14:foregroundMark x1="31031" y1="9643" x2="31031" y2="9643"/>
                        <a14:foregroundMark x1="25322" y1="90893" x2="25322" y2="90893"/>
                        <a14:foregroundMark x1="21455" y1="26786" x2="21455" y2="26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84712" y="1375453"/>
            <a:ext cx="2122834" cy="10946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70DFFBC-3FF9-FF94-3B7B-16A5906A907F}"/>
              </a:ext>
            </a:extLst>
          </p:cNvPr>
          <p:cNvCxnSpPr/>
          <p:nvPr/>
        </p:nvCxnSpPr>
        <p:spPr>
          <a:xfrm>
            <a:off x="8392633" y="1439335"/>
            <a:ext cx="0" cy="46644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1FB7D1-28AE-80B8-8443-7B5B85F2A6EB}"/>
              </a:ext>
            </a:extLst>
          </p:cNvPr>
          <p:cNvSpPr txBox="1"/>
          <p:nvPr/>
        </p:nvSpPr>
        <p:spPr>
          <a:xfrm>
            <a:off x="7927357" y="3463800"/>
            <a:ext cx="38472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620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33A7CA-B82D-D31E-3D03-551F3CB7F07A}"/>
              </a:ext>
            </a:extLst>
          </p:cNvPr>
          <p:cNvCxnSpPr/>
          <p:nvPr/>
        </p:nvCxnSpPr>
        <p:spPr>
          <a:xfrm>
            <a:off x="8392633" y="1375453"/>
            <a:ext cx="31632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98020F-4C1B-78FA-7045-B41EF58AF7AD}"/>
              </a:ext>
            </a:extLst>
          </p:cNvPr>
          <p:cNvSpPr txBox="1"/>
          <p:nvPr/>
        </p:nvSpPr>
        <p:spPr>
          <a:xfrm>
            <a:off x="9905748" y="1047156"/>
            <a:ext cx="38472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483</a:t>
            </a:r>
          </a:p>
        </p:txBody>
      </p:sp>
    </p:spTree>
    <p:extLst>
      <p:ext uri="{BB962C8B-B14F-4D97-AF65-F5344CB8AC3E}">
        <p14:creationId xmlns:p14="http://schemas.microsoft.com/office/powerpoint/2010/main" val="3522069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Mechanical design: devices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C41D1C-6894-3367-3932-E351E460A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8" y="2680601"/>
            <a:ext cx="3359150" cy="111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08AD0-A874-F052-3E80-D384B7B0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573" y="2484671"/>
            <a:ext cx="3276854" cy="15075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2088BE-B2E0-905D-93BC-6D192E117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005" y="1763639"/>
            <a:ext cx="2907665" cy="2946694"/>
          </a:xfrm>
          <a:prstGeom prst="rect">
            <a:avLst/>
          </a:prstGeo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931F432A-7AF6-0C00-3784-E0B63D841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124744"/>
            <a:ext cx="11376024" cy="4608512"/>
          </a:xfrm>
        </p:spPr>
        <p:txBody>
          <a:bodyPr/>
          <a:lstStyle/>
          <a:p>
            <a:pPr lvl="1"/>
            <a:r>
              <a:rPr lang="en-GB" dirty="0"/>
              <a:t>We find three power supplies of the following model:</a:t>
            </a:r>
          </a:p>
        </p:txBody>
      </p:sp>
    </p:spTree>
    <p:extLst>
      <p:ext uri="{BB962C8B-B14F-4D97-AF65-F5344CB8AC3E}">
        <p14:creationId xmlns:p14="http://schemas.microsoft.com/office/powerpoint/2010/main" val="96330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D43C1842-0C16-FF4B-9FC4-133ED7DE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124744"/>
            <a:ext cx="11376024" cy="4608512"/>
          </a:xfrm>
        </p:spPr>
        <p:txBody>
          <a:bodyPr/>
          <a:lstStyle/>
          <a:p>
            <a:pPr lvl="1"/>
            <a:r>
              <a:rPr lang="en-GB" dirty="0"/>
              <a:t>We find one power supply of the following model: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Mechanical design: devices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4165E63-6D25-AD3E-F7C3-1F3A2927B544}"/>
              </a:ext>
            </a:extLst>
          </p:cNvPr>
          <p:cNvGrpSpPr/>
          <p:nvPr/>
        </p:nvGrpSpPr>
        <p:grpSpPr>
          <a:xfrm>
            <a:off x="308856" y="2051986"/>
            <a:ext cx="5787144" cy="2136557"/>
            <a:chOff x="308856" y="2051986"/>
            <a:chExt cx="5787144" cy="21365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7198D0-B8F7-E154-32B8-4C7B8637FB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6905"/>
            <a:stretch/>
          </p:blipFill>
          <p:spPr>
            <a:xfrm>
              <a:off x="308856" y="2079095"/>
              <a:ext cx="5673932" cy="2109448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9F27304-B045-2C20-AA53-BA56B3595C30}"/>
                </a:ext>
              </a:extLst>
            </p:cNvPr>
            <p:cNvSpPr txBox="1"/>
            <p:nvPr/>
          </p:nvSpPr>
          <p:spPr>
            <a:xfrm>
              <a:off x="2347944" y="2051986"/>
              <a:ext cx="5770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dirty="0"/>
                <a:t>420,0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9AED5A-BCB5-977C-5407-7AA2B8B9A5C5}"/>
                </a:ext>
              </a:extLst>
            </p:cNvPr>
            <p:cNvSpPr txBox="1"/>
            <p:nvPr/>
          </p:nvSpPr>
          <p:spPr>
            <a:xfrm>
              <a:off x="5518919" y="3173560"/>
              <a:ext cx="577081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GB" dirty="0"/>
                <a:t>135,0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DF8429F-5977-48A8-A255-8F38E2CC2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624" b="19677"/>
          <a:stretch/>
        </p:blipFill>
        <p:spPr>
          <a:xfrm>
            <a:off x="6293773" y="2020100"/>
            <a:ext cx="4608235" cy="21094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E8DF677-3787-A67C-924A-CAC015D70175}"/>
              </a:ext>
            </a:extLst>
          </p:cNvPr>
          <p:cNvSpPr txBox="1"/>
          <p:nvPr/>
        </p:nvSpPr>
        <p:spPr>
          <a:xfrm>
            <a:off x="8545441" y="2079093"/>
            <a:ext cx="5770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510,0</a:t>
            </a:r>
          </a:p>
        </p:txBody>
      </p:sp>
    </p:spTree>
    <p:extLst>
      <p:ext uri="{BB962C8B-B14F-4D97-AF65-F5344CB8AC3E}">
        <p14:creationId xmlns:p14="http://schemas.microsoft.com/office/powerpoint/2010/main" val="2226201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5DDB82B8-EFE0-07C0-ADC8-A401CB730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631" y="1908057"/>
            <a:ext cx="2906069" cy="341557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Mechanical design: devices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D43C1842-0C16-FF4B-9FC4-133ED7DE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124744"/>
            <a:ext cx="11376024" cy="4608512"/>
          </a:xfrm>
        </p:spPr>
        <p:txBody>
          <a:bodyPr/>
          <a:lstStyle/>
          <a:p>
            <a:pPr lvl="1"/>
            <a:r>
              <a:rPr lang="en-GB" dirty="0"/>
              <a:t>We find two power </a:t>
            </a:r>
            <a:r>
              <a:rPr lang="en-GB" dirty="0" err="1"/>
              <a:t>opamps</a:t>
            </a:r>
            <a:r>
              <a:rPr lang="en-GB" dirty="0"/>
              <a:t> that will need a </a:t>
            </a:r>
            <a:r>
              <a:rPr lang="en-GB" b="1" dirty="0" err="1"/>
              <a:t>subrack</a:t>
            </a:r>
            <a:r>
              <a:rPr lang="en-GB" dirty="0"/>
              <a:t> case and </a:t>
            </a:r>
            <a:r>
              <a:rPr lang="en-GB" b="1" dirty="0"/>
              <a:t>fans</a:t>
            </a:r>
            <a:r>
              <a:rPr lang="en-GB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8B3828-6644-95F0-7958-65FC7F820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12" y="1774416"/>
            <a:ext cx="4762219" cy="39151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C5647B-379B-4D92-A1D3-E80A61E005C9}"/>
              </a:ext>
            </a:extLst>
          </p:cNvPr>
          <p:cNvSpPr txBox="1"/>
          <p:nvPr/>
        </p:nvSpPr>
        <p:spPr>
          <a:xfrm>
            <a:off x="5334290" y="3655164"/>
            <a:ext cx="5770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123,0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1F0F70-06ED-8E2B-C19F-6EC0C2494F8E}"/>
              </a:ext>
            </a:extLst>
          </p:cNvPr>
          <p:cNvSpPr txBox="1"/>
          <p:nvPr/>
        </p:nvSpPr>
        <p:spPr>
          <a:xfrm>
            <a:off x="2868996" y="5412601"/>
            <a:ext cx="57708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155,0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715D71-3C4B-C900-58ED-7C3EF7DA51B5}"/>
              </a:ext>
            </a:extLst>
          </p:cNvPr>
          <p:cNvSpPr txBox="1"/>
          <p:nvPr/>
        </p:nvSpPr>
        <p:spPr>
          <a:xfrm>
            <a:off x="10158469" y="3639867"/>
            <a:ext cx="502253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~110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37E77E7-2051-29E7-E9E5-59118FF04575}"/>
              </a:ext>
            </a:extLst>
          </p:cNvPr>
          <p:cNvCxnSpPr/>
          <p:nvPr/>
        </p:nvCxnSpPr>
        <p:spPr>
          <a:xfrm>
            <a:off x="7450480" y="2385119"/>
            <a:ext cx="255880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8B7FBB8-E3B7-C2D5-6450-1946049C62F9}"/>
              </a:ext>
            </a:extLst>
          </p:cNvPr>
          <p:cNvCxnSpPr>
            <a:cxnSpLocks/>
          </p:cNvCxnSpPr>
          <p:nvPr/>
        </p:nvCxnSpPr>
        <p:spPr>
          <a:xfrm>
            <a:off x="7555068" y="5047636"/>
            <a:ext cx="24542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A7DD1A-944B-648A-675C-9E4E15CD62CB}"/>
              </a:ext>
            </a:extLst>
          </p:cNvPr>
          <p:cNvCxnSpPr/>
          <p:nvPr/>
        </p:nvCxnSpPr>
        <p:spPr>
          <a:xfrm>
            <a:off x="10009287" y="2385119"/>
            <a:ext cx="0" cy="26625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81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7989" y="1592263"/>
            <a:ext cx="9467849" cy="4608512"/>
          </a:xfrm>
        </p:spPr>
        <p:txBody>
          <a:bodyPr/>
          <a:lstStyle/>
          <a:p>
            <a:r>
              <a:rPr lang="en-US" dirty="0"/>
              <a:t>Overview of the architecture of the system</a:t>
            </a:r>
          </a:p>
          <a:p>
            <a:r>
              <a:rPr lang="en-US" dirty="0"/>
              <a:t>Requirements of the system</a:t>
            </a:r>
          </a:p>
          <a:p>
            <a:r>
              <a:rPr lang="en-US" dirty="0"/>
              <a:t>Electrical design</a:t>
            </a:r>
          </a:p>
          <a:p>
            <a:r>
              <a:rPr lang="en-US" dirty="0"/>
              <a:t>Software design</a:t>
            </a:r>
          </a:p>
          <a:p>
            <a:pPr lvl="1"/>
            <a:r>
              <a:rPr lang="en-US" dirty="0"/>
              <a:t>API</a:t>
            </a:r>
          </a:p>
          <a:p>
            <a:pPr lvl="1"/>
            <a:r>
              <a:rPr lang="en-US" dirty="0"/>
              <a:t>GUI</a:t>
            </a:r>
          </a:p>
          <a:p>
            <a:r>
              <a:rPr lang="en-US" dirty="0"/>
              <a:t>Mechanical design</a:t>
            </a:r>
          </a:p>
          <a:p>
            <a:r>
              <a:rPr lang="en-US" dirty="0"/>
              <a:t>Measurements</a:t>
            </a:r>
          </a:p>
          <a:p>
            <a:r>
              <a:rPr lang="en-US" dirty="0"/>
              <a:t>System validation</a:t>
            </a:r>
          </a:p>
          <a:p>
            <a:r>
              <a:rPr lang="en-US" dirty="0"/>
              <a:t>Troubleshooting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contents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DB769-3205-794E-B162-1A4E0ECB4A97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6287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Mechanical design: devices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2" name="Content Placeholder 1">
            <a:extLst>
              <a:ext uri="{FF2B5EF4-FFF2-40B4-BE49-F238E27FC236}">
                <a16:creationId xmlns:a16="http://schemas.microsoft.com/office/drawing/2014/main" id="{D43C1842-0C16-FF4B-9FC4-133ED7DE2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7" y="1124744"/>
            <a:ext cx="11376024" cy="4608512"/>
          </a:xfrm>
        </p:spPr>
        <p:txBody>
          <a:bodyPr/>
          <a:lstStyle/>
          <a:p>
            <a:pPr lvl="1"/>
            <a:r>
              <a:rPr lang="en-GB" dirty="0"/>
              <a:t>We find one signal generator of the following model. Note that the grey protection is not present in the unit being used.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107E9D-7353-724B-D26C-5D6C035E2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29" b="90893" l="9945" r="94291">
                        <a14:foregroundMark x1="92449" y1="29821" x2="92449" y2="79464"/>
                        <a14:foregroundMark x1="94843" y1="35000" x2="94383" y2="78929"/>
                        <a14:foregroundMark x1="94383" y1="78929" x2="94015" y2="79107"/>
                        <a14:foregroundMark x1="44383" y1="85536" x2="29834" y2="86964"/>
                        <a14:foregroundMark x1="29834" y1="86964" x2="21363" y2="80179"/>
                        <a14:foregroundMark x1="26611" y1="18214" x2="35727" y2="11429"/>
                        <a14:foregroundMark x1="35727" y1="11429" x2="48527" y2="10714"/>
                        <a14:foregroundMark x1="48527" y1="10714" x2="60405" y2="10714"/>
                        <a14:foregroundMark x1="60405" y1="10714" x2="73204" y2="10536"/>
                        <a14:foregroundMark x1="73204" y1="10536" x2="75506" y2="11250"/>
                        <a14:foregroundMark x1="50829" y1="9821" x2="57090" y2="9821"/>
                        <a14:foregroundMark x1="66298" y1="9464" x2="66298" y2="9464"/>
                        <a14:foregroundMark x1="71731" y1="9643" x2="71731" y2="9643"/>
                        <a14:foregroundMark x1="65101" y1="9464" x2="65101" y2="9464"/>
                        <a14:foregroundMark x1="63628" y1="9643" x2="63628" y2="9643"/>
                        <a14:foregroundMark x1="62799" y1="9643" x2="62799" y2="9643"/>
                        <a14:foregroundMark x1="69982" y1="9464" x2="69982" y2="9464"/>
                        <a14:foregroundMark x1="73665" y1="9107" x2="73665" y2="9107"/>
                        <a14:foregroundMark x1="68692" y1="9107" x2="68692" y2="9107"/>
                        <a14:foregroundMark x1="71731" y1="9643" x2="71731" y2="9643"/>
                        <a14:foregroundMark x1="73112" y1="9643" x2="70626" y2="9643"/>
                        <a14:foregroundMark x1="32136" y1="9821" x2="32136" y2="9821"/>
                        <a14:foregroundMark x1="36280" y1="10357" x2="36280" y2="10357"/>
                        <a14:foregroundMark x1="34254" y1="9821" x2="34254" y2="9821"/>
                        <a14:foregroundMark x1="33333" y1="9464" x2="33333" y2="9464"/>
                        <a14:foregroundMark x1="36004" y1="9464" x2="36004" y2="9464"/>
                        <a14:foregroundMark x1="28913" y1="9821" x2="28913" y2="9821"/>
                        <a14:foregroundMark x1="30479" y1="10714" x2="30479" y2="10714"/>
                        <a14:foregroundMark x1="30203" y1="9821" x2="30203" y2="9821"/>
                        <a14:foregroundMark x1="30847" y1="10179" x2="30847" y2="10179"/>
                        <a14:foregroundMark x1="31031" y1="9643" x2="31031" y2="9643"/>
                        <a14:foregroundMark x1="25322" y1="90893" x2="25322" y2="90893"/>
                        <a14:foregroundMark x1="21455" y1="26786" x2="21455" y2="267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3674" y="2413582"/>
            <a:ext cx="3910339" cy="201638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DECB6B0-A298-618B-0CDD-D7E9D7ADDA5E}"/>
              </a:ext>
            </a:extLst>
          </p:cNvPr>
          <p:cNvCxnSpPr>
            <a:cxnSpLocks/>
          </p:cNvCxnSpPr>
          <p:nvPr/>
        </p:nvCxnSpPr>
        <p:spPr>
          <a:xfrm flipV="1">
            <a:off x="4041058" y="2990973"/>
            <a:ext cx="1362751" cy="5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CB902B-35ED-D38B-86E0-E323A1D59941}"/>
              </a:ext>
            </a:extLst>
          </p:cNvPr>
          <p:cNvCxnSpPr>
            <a:cxnSpLocks/>
          </p:cNvCxnSpPr>
          <p:nvPr/>
        </p:nvCxnSpPr>
        <p:spPr>
          <a:xfrm flipV="1">
            <a:off x="3922088" y="3991767"/>
            <a:ext cx="1481721" cy="5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3A0661-1D08-6934-7EF1-4A4EDA3BE070}"/>
              </a:ext>
            </a:extLst>
          </p:cNvPr>
          <p:cNvCxnSpPr/>
          <p:nvPr/>
        </p:nvCxnSpPr>
        <p:spPr>
          <a:xfrm>
            <a:off x="5238627" y="3017520"/>
            <a:ext cx="0" cy="9742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6A8CAB1-478A-D135-D6EE-8EFA7D2CCFEA}"/>
              </a:ext>
            </a:extLst>
          </p:cNvPr>
          <p:cNvSpPr txBox="1"/>
          <p:nvPr/>
        </p:nvSpPr>
        <p:spPr>
          <a:xfrm>
            <a:off x="5334290" y="3380892"/>
            <a:ext cx="256480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90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0AF9D9-6DA1-61DB-DF99-EC65D67F9A4B}"/>
              </a:ext>
            </a:extLst>
          </p:cNvPr>
          <p:cNvCxnSpPr/>
          <p:nvPr/>
        </p:nvCxnSpPr>
        <p:spPr>
          <a:xfrm>
            <a:off x="1463040" y="4044861"/>
            <a:ext cx="0" cy="94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F25964-6BBB-12C5-AD35-EF339C066DB1}"/>
              </a:ext>
            </a:extLst>
          </p:cNvPr>
          <p:cNvCxnSpPr/>
          <p:nvPr/>
        </p:nvCxnSpPr>
        <p:spPr>
          <a:xfrm>
            <a:off x="4158062" y="3959917"/>
            <a:ext cx="0" cy="940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02305CD-9176-1864-227B-2F3DE3A2BE87}"/>
              </a:ext>
            </a:extLst>
          </p:cNvPr>
          <p:cNvCxnSpPr/>
          <p:nvPr/>
        </p:nvCxnSpPr>
        <p:spPr>
          <a:xfrm flipV="1">
            <a:off x="1463040" y="4583799"/>
            <a:ext cx="2695022" cy="1002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423F1F-DE99-1DBD-8C20-722952F475C0}"/>
              </a:ext>
            </a:extLst>
          </p:cNvPr>
          <p:cNvSpPr txBox="1"/>
          <p:nvPr/>
        </p:nvSpPr>
        <p:spPr>
          <a:xfrm>
            <a:off x="2522010" y="4708335"/>
            <a:ext cx="38472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210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BD6F6F8-C805-D7BA-D3B1-C20F941D81FE}"/>
              </a:ext>
            </a:extLst>
          </p:cNvPr>
          <p:cNvCxnSpPr/>
          <p:nvPr/>
        </p:nvCxnSpPr>
        <p:spPr>
          <a:xfrm flipH="1" flipV="1">
            <a:off x="4807974" y="2622263"/>
            <a:ext cx="430653" cy="3687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FE7D2C4-27E0-712E-DF45-362BD8C748E9}"/>
              </a:ext>
            </a:extLst>
          </p:cNvPr>
          <p:cNvCxnSpPr>
            <a:cxnSpLocks/>
          </p:cNvCxnSpPr>
          <p:nvPr/>
        </p:nvCxnSpPr>
        <p:spPr>
          <a:xfrm flipV="1">
            <a:off x="3483569" y="2600632"/>
            <a:ext cx="1362751" cy="530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C3BA1B-C8B6-483D-A97B-DB1C4CAD367B}"/>
              </a:ext>
            </a:extLst>
          </p:cNvPr>
          <p:cNvSpPr txBox="1"/>
          <p:nvPr/>
        </p:nvSpPr>
        <p:spPr>
          <a:xfrm>
            <a:off x="5200281" y="2589395"/>
            <a:ext cx="38472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dirty="0"/>
              <a:t>273</a:t>
            </a:r>
          </a:p>
        </p:txBody>
      </p:sp>
    </p:spTree>
    <p:extLst>
      <p:ext uri="{BB962C8B-B14F-4D97-AF65-F5344CB8AC3E}">
        <p14:creationId xmlns:p14="http://schemas.microsoft.com/office/powerpoint/2010/main" val="3928296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Measurements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23C7559-1F8A-9B14-F3FE-42815AEA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592263"/>
            <a:ext cx="11376024" cy="4608512"/>
          </a:xfrm>
        </p:spPr>
        <p:txBody>
          <a:bodyPr/>
          <a:lstStyle/>
          <a:p>
            <a:r>
              <a:rPr lang="ca-ES" dirty="0">
                <a:solidFill>
                  <a:srgbClr val="FF0000"/>
                </a:solidFill>
              </a:rPr>
              <a:t>Measurements performed with the piezo stack mounted in the piezogoniometer?</a:t>
            </a:r>
          </a:p>
          <a:p>
            <a:r>
              <a:rPr lang="ca-ES" dirty="0">
                <a:solidFill>
                  <a:srgbClr val="FF0000"/>
                </a:solidFill>
              </a:rPr>
              <a:t>Different/new structure for the testbench?</a:t>
            </a:r>
          </a:p>
          <a:p>
            <a:r>
              <a:rPr lang="ca-ES" dirty="0">
                <a:solidFill>
                  <a:srgbClr val="FF0000"/>
                </a:solidFill>
              </a:rPr>
              <a:t>Moving part (piezo) vs fixed part (measurement system)</a:t>
            </a:r>
          </a:p>
          <a:p>
            <a:r>
              <a:rPr lang="ca-ES" dirty="0">
                <a:solidFill>
                  <a:srgbClr val="FF0000"/>
                </a:solidFill>
              </a:rPr>
              <a:t>Relative or absolute measurements?</a:t>
            </a:r>
          </a:p>
          <a:p>
            <a:r>
              <a:rPr lang="ca-ES" dirty="0">
                <a:solidFill>
                  <a:srgbClr val="FF0000"/>
                </a:solidFill>
              </a:rPr>
              <a:t>Which measurements?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Angle of displacement? Distance of displacement?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Speed? Acceleration?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Frequency? Voltage amplitude?</a:t>
            </a:r>
          </a:p>
          <a:p>
            <a:r>
              <a:rPr lang="ca-ES" dirty="0">
                <a:solidFill>
                  <a:srgbClr val="FF0000"/>
                </a:solidFill>
              </a:rPr>
              <a:t>Which instruments?</a:t>
            </a:r>
          </a:p>
          <a:p>
            <a:pPr lvl="1"/>
            <a:r>
              <a:rPr lang="ca-ES" dirty="0">
                <a:solidFill>
                  <a:srgbClr val="FF0000"/>
                </a:solidFill>
              </a:rPr>
              <a:t>Interferometer?</a:t>
            </a:r>
          </a:p>
        </p:txBody>
      </p:sp>
      <p:pic>
        <p:nvPicPr>
          <p:cNvPr id="11" name="Picture 10" descr="A close-up of a machine&#10;&#10;Description automatically generated with low confidence">
            <a:hlinkClick r:id="rId2"/>
            <a:extLst>
              <a:ext uri="{FF2B5EF4-FFF2-40B4-BE49-F238E27FC236}">
                <a16:creationId xmlns:a16="http://schemas.microsoft.com/office/drawing/2014/main" id="{F72EC0FA-5828-530F-9109-1FC5B18DA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49" y="2943703"/>
            <a:ext cx="5231523" cy="336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257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System validation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23C7559-1F8A-9B14-F3FE-42815AEA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592263"/>
            <a:ext cx="11376024" cy="4608512"/>
          </a:xfrm>
        </p:spPr>
        <p:txBody>
          <a:bodyPr/>
          <a:lstStyle/>
          <a:p>
            <a:r>
              <a:rPr lang="ca-ES" dirty="0">
                <a:solidFill>
                  <a:srgbClr val="2F2F2F"/>
                </a:solidFill>
              </a:rPr>
              <a:t>Experiments to validate the system</a:t>
            </a:r>
          </a:p>
        </p:txBody>
      </p:sp>
    </p:spTree>
    <p:extLst>
      <p:ext uri="{BB962C8B-B14F-4D97-AF65-F5344CB8AC3E}">
        <p14:creationId xmlns:p14="http://schemas.microsoft.com/office/powerpoint/2010/main" val="2543024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Troubleshooting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C23C7559-1F8A-9B14-F3FE-42815AEA7D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989" y="1592263"/>
            <a:ext cx="11376024" cy="4608512"/>
          </a:xfrm>
        </p:spPr>
        <p:txBody>
          <a:bodyPr/>
          <a:lstStyle/>
          <a:p>
            <a:r>
              <a:rPr lang="ca-ES" dirty="0"/>
              <a:t>Problem #1: one of the amplifiers doesn’t work</a:t>
            </a:r>
            <a:endParaRPr lang="ca-ES" dirty="0">
              <a:solidFill>
                <a:srgbClr val="2F2F2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3588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636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BC6099-73F5-D888-357F-7DDC8CA6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Architecture of the system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4BF43-A325-8DFD-3298-0DE68796911D}"/>
              </a:ext>
            </a:extLst>
          </p:cNvPr>
          <p:cNvSpPr/>
          <p:nvPr/>
        </p:nvSpPr>
        <p:spPr>
          <a:xfrm>
            <a:off x="4974741" y="2010334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Functional generator</a:t>
            </a:r>
            <a:endParaRPr lang="en-GB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B439F6-32E7-E995-A4CE-D29B4B1584A3}"/>
              </a:ext>
            </a:extLst>
          </p:cNvPr>
          <p:cNvSpPr/>
          <p:nvPr/>
        </p:nvSpPr>
        <p:spPr>
          <a:xfrm>
            <a:off x="4974742" y="3322557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Power amplifier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F394D-943A-71B5-0D85-168E2F79C584}"/>
              </a:ext>
            </a:extLst>
          </p:cNvPr>
          <p:cNvSpPr/>
          <p:nvPr/>
        </p:nvSpPr>
        <p:spPr>
          <a:xfrm>
            <a:off x="7401266" y="3322557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Piezo stack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11D7A-A47D-9C5D-762D-6725C07363EF}"/>
              </a:ext>
            </a:extLst>
          </p:cNvPr>
          <p:cNvSpPr/>
          <p:nvPr/>
        </p:nvSpPr>
        <p:spPr>
          <a:xfrm>
            <a:off x="4974740" y="4634780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Power supply 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451A50-A10E-F5B7-3D8B-EACA0A1A429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784927" y="2884393"/>
            <a:ext cx="1" cy="43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C20EA1-349C-4563-63CD-2E1A0DC7C448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V="1">
            <a:off x="5784926" y="4196616"/>
            <a:ext cx="2" cy="43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9E601-7A3D-ED66-8339-5194C726DBC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6595113" y="3759587"/>
            <a:ext cx="806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E67B35B-D9E5-1206-6341-CDF33EB4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5352" y="6424993"/>
            <a:ext cx="6787386" cy="365125"/>
          </a:xfrm>
        </p:spPr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5A930C4-541A-A8DB-ABBA-CD539D34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1915" y="6424993"/>
            <a:ext cx="1773923" cy="365125"/>
          </a:xfrm>
        </p:spPr>
        <p:txBody>
          <a:bodyPr/>
          <a:lstStyle/>
          <a:p>
            <a:fld id="{CF2DB769-3205-794E-B162-1A4E0ECB4A97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2AE1CD-8E51-C7AE-9722-19B628F6F2A2}"/>
              </a:ext>
            </a:extLst>
          </p:cNvPr>
          <p:cNvSpPr/>
          <p:nvPr/>
        </p:nvSpPr>
        <p:spPr>
          <a:xfrm>
            <a:off x="2918674" y="2010334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PC</a:t>
            </a:r>
            <a:endParaRPr lang="en-GB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648B73-65FA-567E-D67F-0E7655BC785F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4539045" y="2447364"/>
            <a:ext cx="435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6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9BC6099-73F5-D888-357F-7DDC8CA67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Overview of the proposed solution</a:t>
            </a:r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24BF43-A325-8DFD-3298-0DE68796911D}"/>
              </a:ext>
            </a:extLst>
          </p:cNvPr>
          <p:cNvSpPr/>
          <p:nvPr/>
        </p:nvSpPr>
        <p:spPr>
          <a:xfrm>
            <a:off x="4974741" y="2010334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/>
              <a:t>FGEN – 33600A Series Keysight Technologies</a:t>
            </a:r>
            <a:endParaRPr lang="en-GB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B439F6-32E7-E995-A4CE-D29B4B1584A3}"/>
              </a:ext>
            </a:extLst>
          </p:cNvPr>
          <p:cNvSpPr/>
          <p:nvPr/>
        </p:nvSpPr>
        <p:spPr>
          <a:xfrm>
            <a:off x="4974742" y="3322557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OPAMP - EK57U APEX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2F394D-943A-71B5-0D85-168E2F79C584}"/>
              </a:ext>
            </a:extLst>
          </p:cNvPr>
          <p:cNvSpPr/>
          <p:nvPr/>
        </p:nvSpPr>
        <p:spPr>
          <a:xfrm>
            <a:off x="7401266" y="3322557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Piezo stack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E11D7A-A47D-9C5D-762D-6725C07363EF}"/>
              </a:ext>
            </a:extLst>
          </p:cNvPr>
          <p:cNvSpPr/>
          <p:nvPr/>
        </p:nvSpPr>
        <p:spPr>
          <a:xfrm>
            <a:off x="4974740" y="4634780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/>
              <a:t>PSU – SM70-22 </a:t>
            </a:r>
          </a:p>
          <a:p>
            <a:pPr algn="ctr"/>
            <a:r>
              <a:rPr lang="ca-ES" sz="1400" dirty="0"/>
              <a:t>Delta Elektronika </a:t>
            </a:r>
            <a:endParaRPr lang="en-GB" sz="1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6451A50-A10E-F5B7-3D8B-EACA0A1A4291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784927" y="2884393"/>
            <a:ext cx="1" cy="43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3C20EA1-349C-4563-63CD-2E1A0DC7C448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V="1">
            <a:off x="5784926" y="4196616"/>
            <a:ext cx="2" cy="43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C9E601-7A3D-ED66-8339-5194C726DBC2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6595113" y="3759587"/>
            <a:ext cx="8061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1A7BB959-90B3-62FA-7CD8-778957C1DA71}"/>
              </a:ext>
            </a:extLst>
          </p:cNvPr>
          <p:cNvSpPr/>
          <p:nvPr/>
        </p:nvSpPr>
        <p:spPr>
          <a:xfrm>
            <a:off x="3080340" y="3322557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OPAMP - EK57U APEX</a:t>
            </a:r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B73E814-39BF-C7A2-A320-7D97F59F41DE}"/>
              </a:ext>
            </a:extLst>
          </p:cNvPr>
          <p:cNvSpPr/>
          <p:nvPr/>
        </p:nvSpPr>
        <p:spPr>
          <a:xfrm>
            <a:off x="3080339" y="4634779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sz="1400" dirty="0"/>
              <a:t>PSU – SM70-22 Delta Elektronika </a:t>
            </a:r>
            <a:endParaRPr lang="en-GB" sz="1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677D33-A790-CBFE-C797-E5D6FBF2A086}"/>
              </a:ext>
            </a:extLst>
          </p:cNvPr>
          <p:cNvCxnSpPr/>
          <p:nvPr/>
        </p:nvCxnSpPr>
        <p:spPr>
          <a:xfrm flipV="1">
            <a:off x="3890524" y="4196615"/>
            <a:ext cx="2" cy="438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DADD6A2-CE9E-7789-BE0A-8BC82E919B16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700710" y="3759586"/>
            <a:ext cx="2740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CCE1056-5D68-55DC-EF27-0CC61E73FA3E}"/>
              </a:ext>
            </a:extLst>
          </p:cNvPr>
          <p:cNvCxnSpPr>
            <a:cxnSpLocks/>
          </p:cNvCxnSpPr>
          <p:nvPr/>
        </p:nvCxnSpPr>
        <p:spPr>
          <a:xfrm>
            <a:off x="3877144" y="3085307"/>
            <a:ext cx="0" cy="23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2B55042-33BE-956B-B034-9A14CBBB521B}"/>
              </a:ext>
            </a:extLst>
          </p:cNvPr>
          <p:cNvCxnSpPr>
            <a:cxnSpLocks/>
          </p:cNvCxnSpPr>
          <p:nvPr/>
        </p:nvCxnSpPr>
        <p:spPr>
          <a:xfrm>
            <a:off x="3877144" y="3085307"/>
            <a:ext cx="19077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3E67B35B-D9E5-1206-6341-CDF33EB41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45352" y="6424993"/>
            <a:ext cx="6787386" cy="365125"/>
          </a:xfrm>
        </p:spPr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24" name="Date Placeholder 3">
            <a:extLst>
              <a:ext uri="{FF2B5EF4-FFF2-40B4-BE49-F238E27FC236}">
                <a16:creationId xmlns:a16="http://schemas.microsoft.com/office/drawing/2014/main" id="{15A930C4-541A-A8DB-ABBA-CD539D3469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101915" y="6424993"/>
            <a:ext cx="1773923" cy="365125"/>
          </a:xfrm>
        </p:spPr>
        <p:txBody>
          <a:bodyPr/>
          <a:lstStyle/>
          <a:p>
            <a:fld id="{CF2DB769-3205-794E-B162-1A4E0ECB4A97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EFA1265-6D45-774C-86AF-8D6F7EF33C73}"/>
              </a:ext>
            </a:extLst>
          </p:cNvPr>
          <p:cNvSpPr/>
          <p:nvPr/>
        </p:nvSpPr>
        <p:spPr>
          <a:xfrm>
            <a:off x="2918674" y="2010334"/>
            <a:ext cx="1620371" cy="8740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ca-ES" dirty="0"/>
              <a:t>PC</a:t>
            </a:r>
            <a:endParaRPr lang="en-GB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4084BC4-2B0C-1CD1-D56C-292BB54011D5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4539045" y="2447364"/>
            <a:ext cx="4356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2393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CB11BE-2246-A4DF-5198-0DAC73E65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Driving a piezoelectric brick up to 500 kHz with a full voltage range of 0 to 150 V.</a:t>
            </a:r>
          </a:p>
          <a:p>
            <a:r>
              <a:rPr lang="en-GB" dirty="0"/>
              <a:t>User interface enabling remote generation of vibrations.</a:t>
            </a:r>
          </a:p>
          <a:p>
            <a:pPr lvl="1"/>
            <a:r>
              <a:rPr lang="en-GB" dirty="0"/>
              <a:t>API for configuration of the function generator that gives the input signal for the system.</a:t>
            </a:r>
          </a:p>
          <a:p>
            <a:pPr lvl="1"/>
            <a:r>
              <a:rPr lang="en-GB" dirty="0"/>
              <a:t>GUI for controlling and </a:t>
            </a:r>
            <a:r>
              <a:rPr lang="en-GB" dirty="0">
                <a:solidFill>
                  <a:srgbClr val="FF0000"/>
                </a:solidFill>
              </a:rPr>
              <a:t>monitoring?</a:t>
            </a:r>
            <a:r>
              <a:rPr lang="en-GB" dirty="0"/>
              <a:t> the system from the PC.</a:t>
            </a:r>
          </a:p>
          <a:p>
            <a:r>
              <a:rPr lang="en-GB" dirty="0"/>
              <a:t>A stand-alone chassis encapsulating the amplifier.</a:t>
            </a:r>
          </a:p>
          <a:p>
            <a:pPr lvl="1"/>
            <a:r>
              <a:rPr lang="en-GB" dirty="0"/>
              <a:t>Rack mountable</a:t>
            </a:r>
          </a:p>
          <a:p>
            <a:pPr lvl="1"/>
            <a:r>
              <a:rPr lang="en-GB" dirty="0"/>
              <a:t>Ventilation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C76259-78A9-16CA-DD7D-5FF945C5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Requirements of the system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4EFA6E-B3B3-EC24-2D62-988093142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D081B-8427-4C96-03C7-74AA3587D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8F391-6A28-63A7-3D14-AA86B4816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997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C18F1B-8D7A-2DF3-9522-2431A1C5F8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ca-ES" dirty="0"/>
                  <a:t>Voltage range [0, 150] V</a:t>
                </a:r>
              </a:p>
              <a:p>
                <a:r>
                  <a:rPr lang="ca-ES" dirty="0"/>
                  <a:t>Capacitive load (piezo brick) = 170 nF</a:t>
                </a:r>
              </a:p>
              <a:p>
                <a:r>
                  <a:rPr lang="ca-ES" dirty="0"/>
                  <a:t>Required slew rate (sine wave)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sz="1800" b="1" i="1" smtClean="0">
                          <a:latin typeface="Cambria Math" panose="02040503050406030204" pitchFamily="18" charset="0"/>
                        </a:rPr>
                        <m:t>𝑺𝑹</m:t>
                      </m:r>
                      <m:r>
                        <a:rPr lang="ca-ES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a-ES" sz="18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ca-E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ca-E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r>
                        <a:rPr lang="ca-E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ca-E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r>
                        <a:rPr lang="ca-E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ca-E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a-E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ca-E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𝒑𝒆𝒂𝒌</m:t>
                          </m:r>
                        </m:sub>
                      </m:sSub>
                      <m:r>
                        <a:rPr lang="ca-E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a-E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𝟓𝟎𝟎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𝒌𝑯𝒛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∙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𝟕𝟓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sSup>
                            <m:sSupPr>
                              <m:ctrlPr>
                                <a:rPr lang="ca-E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ca-E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𝟏𝟎</m:t>
                              </m:r>
                            </m:e>
                            <m:sup>
                              <m:r>
                                <a:rPr lang="ca-E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ca-E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ca-E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ca-E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ca-E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ca-E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𝟐𝟑𝟓</m:t>
                      </m:r>
                      <m:f>
                        <m:fPr>
                          <m:ctrlP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ca-E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</m:oMath>
                  </m:oMathPara>
                </a14:m>
                <a:endParaRPr lang="en-GB" sz="1800" dirty="0"/>
              </a:p>
              <a:p>
                <a:r>
                  <a:rPr lang="en-GB" dirty="0"/>
                  <a:t>Required peak current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ca-ES" b="1" i="1" smtClean="0"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a-ES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ca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ca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𝒅𝑽</m:t>
                          </m:r>
                        </m:num>
                        <m:den>
                          <m:r>
                            <a:rPr lang="ca-E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𝒅𝒕</m:t>
                          </m:r>
                        </m:den>
                      </m:f>
                      <m:r>
                        <a:rPr lang="ca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ca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𝟏𝟕𝟎</m:t>
                      </m:r>
                      <m:r>
                        <a:rPr lang="ca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a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𝒏𝑭</m:t>
                      </m:r>
                      <m:r>
                        <a:rPr lang="ca-E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∙</m:t>
                      </m:r>
                      <m:r>
                        <a:rPr lang="c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𝟐𝟑𝟓</m:t>
                      </m:r>
                      <m:f>
                        <m:fPr>
                          <m:ctrlPr>
                            <a:rPr lang="c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𝑽</m:t>
                          </m:r>
                        </m:num>
                        <m:den>
                          <m:r>
                            <a:rPr lang="c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a:rPr lang="ca-E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𝒔</m:t>
                          </m:r>
                        </m:den>
                      </m:f>
                      <m:r>
                        <a:rPr lang="ca-E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ca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</m:t>
                      </m:r>
                      <m:r>
                        <a:rPr lang="ca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ca-E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7C18F1B-8D7A-2DF3-9522-2431A1C5F8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40" t="-26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CA77E01F-C457-7947-E605-137458881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Electrical design: requirements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F1ABA-6800-2E64-3A92-569BA20A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3228C-995C-94E9-3A91-C7DC3183C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6D1800-D29F-342F-67CE-6C0F6866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555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E8552-94EE-3933-5E29-32EE8182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Chosen amplifier: APEX MP111u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Electrical design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88845E5A-808A-B0E2-9276-1615717A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6" y="1919727"/>
            <a:ext cx="3406536" cy="1338282"/>
          </a:xfrm>
          <a:prstGeom prst="rect">
            <a:avLst/>
          </a:prstGeom>
        </p:spPr>
      </p:pic>
      <p:pic>
        <p:nvPicPr>
          <p:cNvPr id="10" name="Picture 9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8C25C78C-20A0-B67B-D1B4-1D762C18E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968" y="1903930"/>
            <a:ext cx="1918279" cy="1354079"/>
          </a:xfrm>
          <a:prstGeom prst="rect">
            <a:avLst/>
          </a:prstGeom>
        </p:spPr>
      </p:pic>
      <p:pic>
        <p:nvPicPr>
          <p:cNvPr id="12" name="Picture 11" descr="A diagram of a circuit&#10;&#10;Description automatically generated with low confidence">
            <a:extLst>
              <a:ext uri="{FF2B5EF4-FFF2-40B4-BE49-F238E27FC236}">
                <a16:creationId xmlns:a16="http://schemas.microsoft.com/office/drawing/2014/main" id="{61E1AA17-ED09-BDEE-B8CA-290DE1792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16" y="3372946"/>
            <a:ext cx="2619344" cy="2712892"/>
          </a:xfrm>
          <a:prstGeom prst="rect">
            <a:avLst/>
          </a:prstGeom>
        </p:spPr>
      </p:pic>
      <p:pic>
        <p:nvPicPr>
          <p:cNvPr id="14" name="Picture 1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2A81BE75-83A6-03B2-D5CF-4EDCE115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601" y="586628"/>
            <a:ext cx="4451057" cy="561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346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E8552-94EE-3933-5E29-32EE8182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Implemented with the APEX EK57 evaluation kit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Electrical design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 descr="A white background with black text&#10;&#10;Description automatically generated with low confidence">
            <a:extLst>
              <a:ext uri="{FF2B5EF4-FFF2-40B4-BE49-F238E27FC236}">
                <a16:creationId xmlns:a16="http://schemas.microsoft.com/office/drawing/2014/main" id="{88845E5A-808A-B0E2-9276-1615717A8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26" y="1919727"/>
            <a:ext cx="3406536" cy="1338282"/>
          </a:xfrm>
          <a:prstGeom prst="rect">
            <a:avLst/>
          </a:prstGeom>
        </p:spPr>
      </p:pic>
      <p:pic>
        <p:nvPicPr>
          <p:cNvPr id="9" name="Picture 8" descr="A picture containing text, diagram, technical drawing, plan&#10;&#10;Description automatically generated">
            <a:extLst>
              <a:ext uri="{FF2B5EF4-FFF2-40B4-BE49-F238E27FC236}">
                <a16:creationId xmlns:a16="http://schemas.microsoft.com/office/drawing/2014/main" id="{65BC4F3D-0B3D-303F-E768-B4731436B4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326" y="3258009"/>
            <a:ext cx="4750492" cy="2995332"/>
          </a:xfrm>
          <a:prstGeom prst="rect">
            <a:avLst/>
          </a:prstGeom>
        </p:spPr>
      </p:pic>
      <p:pic>
        <p:nvPicPr>
          <p:cNvPr id="13" name="Picture 12" descr="A black and white drawing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44A11E82-3F98-F424-4842-161BD9AED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745" y="2319617"/>
            <a:ext cx="4451340" cy="366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2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EE8552-94EE-3933-5E29-32EE8182E9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a-ES" dirty="0"/>
              <a:t>Unipolar bridge configuration with two amplifiers</a:t>
            </a:r>
          </a:p>
          <a:p>
            <a:pPr lvl="1"/>
            <a:r>
              <a:rPr lang="ca-ES" dirty="0"/>
              <a:t>For a total voltage swing of 0 to 150 V</a:t>
            </a:r>
          </a:p>
          <a:p>
            <a:pPr lvl="2"/>
            <a:r>
              <a:rPr lang="ca-ES" dirty="0"/>
              <a:t>Voltage swing of master amplifier</a:t>
            </a:r>
          </a:p>
          <a:p>
            <a:pPr lvl="3"/>
            <a:r>
              <a:rPr lang="ca-ES" dirty="0"/>
              <a:t>0 to 75 V, Vpk = 37.5 V</a:t>
            </a:r>
          </a:p>
          <a:p>
            <a:pPr lvl="2"/>
            <a:r>
              <a:rPr lang="ca-ES" dirty="0"/>
              <a:t>Voltage swing of slave amplifier</a:t>
            </a:r>
          </a:p>
          <a:p>
            <a:pPr lvl="3"/>
            <a:r>
              <a:rPr lang="ca-ES" dirty="0"/>
              <a:t>0 to -75 V, Vpk = -37.5 V</a:t>
            </a:r>
          </a:p>
          <a:p>
            <a:pPr lvl="1"/>
            <a:r>
              <a:rPr lang="ca-ES" dirty="0"/>
              <a:t>Required slew for each opamp (Vpk=37.5 V)</a:t>
            </a:r>
          </a:p>
          <a:p>
            <a:pPr lvl="2"/>
            <a:r>
              <a:rPr lang="ca-ES" dirty="0"/>
              <a:t>117.8 V/µs</a:t>
            </a:r>
          </a:p>
          <a:p>
            <a:pPr lvl="1"/>
            <a:r>
              <a:rPr lang="ca-ES" dirty="0"/>
              <a:t> Required peak current</a:t>
            </a:r>
          </a:p>
          <a:p>
            <a:pPr lvl="2"/>
            <a:r>
              <a:rPr lang="ca-ES" dirty="0"/>
              <a:t>20 A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CD8AF2C-27AA-65B0-FBB6-6C454FF8C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 dirty="0"/>
              <a:t>Electrical design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A44AB-475E-D897-D59F-FA16B4926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2CAFC2-26B6-134E-85E5-5D171C2C5E12}" type="datetime3">
              <a:rPr lang="en-US" smtClean="0"/>
              <a:t>16 May 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247354-2EAE-E3F0-7FD4-370E4DCEC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Marta Alfonso | High speed PA testbench for studying vibrations on preloaded piezo actuators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8599E-DDA9-2F46-CA3C-401721EBB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5EA5A-BC32-A742-B11B-8E7414D5B53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9" descr="A diagram of a bridge&#10;&#10;Description automatically generated">
            <a:extLst>
              <a:ext uri="{FF2B5EF4-FFF2-40B4-BE49-F238E27FC236}">
                <a16:creationId xmlns:a16="http://schemas.microsoft.com/office/drawing/2014/main" id="{657B9DFE-E347-7F2A-886C-5B6372C07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91"/>
          <a:stretch/>
        </p:blipFill>
        <p:spPr>
          <a:xfrm>
            <a:off x="3563597" y="4524133"/>
            <a:ext cx="3050802" cy="1591369"/>
          </a:xfrm>
          <a:prstGeom prst="rect">
            <a:avLst/>
          </a:prstGeom>
        </p:spPr>
      </p:pic>
      <p:pic>
        <p:nvPicPr>
          <p:cNvPr id="12" name="Picture 11" descr="A picture containing text, diagram, plan, line&#10;&#10;Description automatically generated">
            <a:extLst>
              <a:ext uri="{FF2B5EF4-FFF2-40B4-BE49-F238E27FC236}">
                <a16:creationId xmlns:a16="http://schemas.microsoft.com/office/drawing/2014/main" id="{0D777FD2-A425-75C3-5810-6C65F2FE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52" y="1992941"/>
            <a:ext cx="5895959" cy="2376445"/>
          </a:xfrm>
          <a:prstGeom prst="rect">
            <a:avLst/>
          </a:prstGeom>
        </p:spPr>
      </p:pic>
      <p:pic>
        <p:nvPicPr>
          <p:cNvPr id="15" name="Picture 14" descr="A picture containing text, font, screenshot, line&#10;&#10;Description automatically generated">
            <a:extLst>
              <a:ext uri="{FF2B5EF4-FFF2-40B4-BE49-F238E27FC236}">
                <a16:creationId xmlns:a16="http://schemas.microsoft.com/office/drawing/2014/main" id="{5FB80B00-CF64-C202-FC64-1C38B926A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726" y="4355687"/>
            <a:ext cx="4448987" cy="1928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35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7">
      <a:dk1>
        <a:srgbClr val="0033A0"/>
      </a:dk1>
      <a:lt1>
        <a:srgbClr val="FFFFFF"/>
      </a:lt1>
      <a:dk2>
        <a:srgbClr val="2F2F2F"/>
      </a:dk2>
      <a:lt2>
        <a:srgbClr val="F8F8F8"/>
      </a:lt2>
      <a:accent1>
        <a:srgbClr val="0033A0"/>
      </a:accent1>
      <a:accent2>
        <a:srgbClr val="61C4D3"/>
      </a:accent2>
      <a:accent3>
        <a:srgbClr val="E15E32"/>
      </a:accent3>
      <a:accent4>
        <a:srgbClr val="BEBECB"/>
      </a:accent4>
      <a:accent5>
        <a:srgbClr val="6E2466"/>
      </a:accent5>
      <a:accent6>
        <a:srgbClr val="1C446A"/>
      </a:accent6>
      <a:hlink>
        <a:srgbClr val="6D2466"/>
      </a:hlink>
      <a:folHlink>
        <a:srgbClr val="61C4D3"/>
      </a:folHlink>
    </a:clrScheme>
    <a:fontScheme name="CER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algn="l"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4" id="{B31D5EF9-0495-1241-974B-675EDE373C80}" vid="{468085D9-7C0B-084F-8C85-C0DEAEE895F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HIGH_SPEED_OPAMP</Template>
  <TotalTime>9339</TotalTime>
  <Words>1183</Words>
  <Application>Microsoft Office PowerPoint</Application>
  <PresentationFormat>Widescreen</PresentationFormat>
  <Paragraphs>217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Cambria Math</vt:lpstr>
      <vt:lpstr>Office Theme</vt:lpstr>
      <vt:lpstr>High speed PA testbench for studying vibrations on preloaded piezo actuators</vt:lpstr>
      <vt:lpstr>List of contents</vt:lpstr>
      <vt:lpstr>Architecture of the system</vt:lpstr>
      <vt:lpstr>Overview of the proposed solution</vt:lpstr>
      <vt:lpstr>Requirements of the system</vt:lpstr>
      <vt:lpstr>Electrical design: requirements</vt:lpstr>
      <vt:lpstr>Electrical design</vt:lpstr>
      <vt:lpstr>Electrical design</vt:lpstr>
      <vt:lpstr>Electrical design</vt:lpstr>
      <vt:lpstr>Electrical design</vt:lpstr>
      <vt:lpstr>Electrical design: power supply</vt:lpstr>
      <vt:lpstr>Electrical design: maximum values</vt:lpstr>
      <vt:lpstr>Software design</vt:lpstr>
      <vt:lpstr>Software design</vt:lpstr>
      <vt:lpstr>Mechanical design</vt:lpstr>
      <vt:lpstr>Mechanical design: rack configuration</vt:lpstr>
      <vt:lpstr>Mechanical design: devices</vt:lpstr>
      <vt:lpstr>Mechanical design: devices</vt:lpstr>
      <vt:lpstr>Mechanical design: devices</vt:lpstr>
      <vt:lpstr>Mechanical design: devices</vt:lpstr>
      <vt:lpstr>Measurements</vt:lpstr>
      <vt:lpstr>System validation</vt:lpstr>
      <vt:lpstr>Troubleshooting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speed power amplifier for studying vibrations of preloaded piezo actuators</dc:title>
  <dc:creator>Marta Alfonso Poza</dc:creator>
  <cp:lastModifiedBy>Marta Alfonso Poza</cp:lastModifiedBy>
  <cp:revision>15</cp:revision>
  <dcterms:created xsi:type="dcterms:W3CDTF">2023-06-12T08:48:56Z</dcterms:created>
  <dcterms:modified xsi:type="dcterms:W3CDTF">2024-05-16T14:14:18Z</dcterms:modified>
</cp:coreProperties>
</file>